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Lst>
  <p:sldSz cy="6858000" cx="12192000"/>
  <p:notesSz cx="6858000" cy="9144000"/>
  <p:embeddedFontLst>
    <p:embeddedFont>
      <p:font typeface="Roboto"/>
      <p:regular r:id="rId31"/>
      <p:bold r:id="rId32"/>
      <p:italic r:id="rId33"/>
      <p:boldItalic r:id="rId34"/>
    </p:embeddedFont>
    <p:embeddedFont>
      <p:font typeface="Work Sans"/>
      <p:regular r:id="rId35"/>
      <p:bold r:id="rId36"/>
      <p:italic r:id="rId37"/>
      <p:boldItalic r:id="rId38"/>
    </p:embeddedFont>
    <p:embeddedFont>
      <p:font typeface="Work Sans Light"/>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3" roundtripDataSignature="AMtx7mj2xuxPJHIa2VohmquCpAZwtnfoC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WorkSansLight-bold.fntdata"/><Relationship Id="rId20" Type="http://schemas.openxmlformats.org/officeDocument/2006/relationships/slide" Target="slides/slide16.xml"/><Relationship Id="rId42" Type="http://schemas.openxmlformats.org/officeDocument/2006/relationships/font" Target="fonts/WorkSansLight-boldItalic.fntdata"/><Relationship Id="rId41" Type="http://schemas.openxmlformats.org/officeDocument/2006/relationships/font" Target="fonts/WorkSansLight-italic.fntdata"/><Relationship Id="rId22" Type="http://schemas.openxmlformats.org/officeDocument/2006/relationships/slide" Target="slides/slide18.xml"/><Relationship Id="rId21" Type="http://schemas.openxmlformats.org/officeDocument/2006/relationships/slide" Target="slides/slide17.xml"/><Relationship Id="rId43" Type="http://customschemas.google.com/relationships/presentationmetadata" Target="meta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regular.fntdata"/><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Roboto-italic.fntdata"/><Relationship Id="rId10" Type="http://schemas.openxmlformats.org/officeDocument/2006/relationships/slide" Target="slides/slide6.xml"/><Relationship Id="rId32" Type="http://schemas.openxmlformats.org/officeDocument/2006/relationships/font" Target="fonts/Roboto-bold.fntdata"/><Relationship Id="rId13" Type="http://schemas.openxmlformats.org/officeDocument/2006/relationships/slide" Target="slides/slide9.xml"/><Relationship Id="rId35" Type="http://schemas.openxmlformats.org/officeDocument/2006/relationships/font" Target="fonts/WorkSans-regular.fntdata"/><Relationship Id="rId12" Type="http://schemas.openxmlformats.org/officeDocument/2006/relationships/slide" Target="slides/slide8.xml"/><Relationship Id="rId34" Type="http://schemas.openxmlformats.org/officeDocument/2006/relationships/font" Target="fonts/Roboto-boldItalic.fntdata"/><Relationship Id="rId15" Type="http://schemas.openxmlformats.org/officeDocument/2006/relationships/slide" Target="slides/slide11.xml"/><Relationship Id="rId37" Type="http://schemas.openxmlformats.org/officeDocument/2006/relationships/font" Target="fonts/WorkSans-italic.fntdata"/><Relationship Id="rId14" Type="http://schemas.openxmlformats.org/officeDocument/2006/relationships/slide" Target="slides/slide10.xml"/><Relationship Id="rId36" Type="http://schemas.openxmlformats.org/officeDocument/2006/relationships/font" Target="fonts/WorkSans-bold.fntdata"/><Relationship Id="rId17" Type="http://schemas.openxmlformats.org/officeDocument/2006/relationships/slide" Target="slides/slide13.xml"/><Relationship Id="rId39" Type="http://schemas.openxmlformats.org/officeDocument/2006/relationships/font" Target="fonts/WorkSansLight-regular.fntdata"/><Relationship Id="rId16" Type="http://schemas.openxmlformats.org/officeDocument/2006/relationships/slide" Target="slides/slide12.xml"/><Relationship Id="rId38" Type="http://schemas.openxmlformats.org/officeDocument/2006/relationships/font" Target="fonts/Work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2c66d943566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 name="Google Shape;221;g2c66d94356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2c66d943566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2c66d943566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c66d943566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2c66d943566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c66d943566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2c66d94356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c66d94356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c66d94356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4" name="Google Shape;25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c66d943566_4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c66d943566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c66d943566_4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c66d943566_4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f5331a6543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4" name="Google Shape;284;g1f5331a6543_5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g1f5331a6543_5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e6d937acb9_0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2" name="Google Shape;292;g2e6d937acb9_0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e6d937acb9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0" name="Google Shape;300;g2e6d937acb9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e6d937acb9_0_2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2e6d937acb9_0_2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2e6d937acb9_0_3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2e6d937acb9_0_3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2e6d937acb9_0_4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5" name="Google Shape;325;g2e6d937acb9_0_4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e6d937acb9_0_4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g2e6d937acb9_0_4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6d937acb9_0_5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0" name="Google Shape;340;g2e6d937acb9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6" name="Google Shape;3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f5331a6543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1f5331a6543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66d94356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c66d94356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p:nvPr>
            <p:ph idx="2" type="pic"/>
          </p:nvPr>
        </p:nvSpPr>
        <p:spPr>
          <a:xfrm>
            <a:off x="5183188" y="987425"/>
            <a:ext cx="6172200" cy="4873625"/>
          </a:xfrm>
          <a:prstGeom prst="rect">
            <a:avLst/>
          </a:prstGeom>
          <a:noFill/>
          <a:ln>
            <a:noFill/>
          </a:ln>
        </p:spPr>
      </p:sp>
      <p:sp>
        <p:nvSpPr>
          <p:cNvPr id="80" name="Google Shape;80;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17"/>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22.png"/><Relationship Id="rId7"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32.png"/><Relationship Id="rId5" Type="http://schemas.openxmlformats.org/officeDocument/2006/relationships/image" Target="../media/image45.png"/><Relationship Id="rId6" Type="http://schemas.openxmlformats.org/officeDocument/2006/relationships/image" Target="../media/image40.png"/><Relationship Id="rId7"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30.png"/><Relationship Id="rId5" Type="http://schemas.openxmlformats.org/officeDocument/2006/relationships/image" Target="../media/image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hyperlink" Target="https://drive.google.com/drive/folders/1h-6fREhqZ2WUvC2ZPufk6pEgvZExnz7m?usp=sharing" TargetMode="External"/><Relationship Id="rId5" Type="http://schemas.openxmlformats.org/officeDocument/2006/relationships/image" Target="../media/image35.png"/><Relationship Id="rId6"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3.jpg"/><Relationship Id="rId5" Type="http://schemas.openxmlformats.org/officeDocument/2006/relationships/image" Target="../media/image4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4.jpg"/><Relationship Id="rId5"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23875" y="2069600"/>
            <a:ext cx="63402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s-CO" sz="4000" u="none" cap="none" strike="noStrike">
                <a:solidFill>
                  <a:srgbClr val="3F3F3F"/>
                </a:solidFill>
                <a:latin typeface="Work Sans"/>
                <a:ea typeface="Work Sans"/>
                <a:cs typeface="Work Sans"/>
                <a:sym typeface="Work Sans"/>
              </a:rPr>
              <a:t>Sistema de monitoreo visual para un establecimiento</a:t>
            </a:r>
            <a:endParaRPr b="1" i="0" sz="4000" u="none" cap="none" strike="noStrike">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24010" l="23687" r="24172" t="24016"/>
          <a:stretch/>
        </p:blipFill>
        <p:spPr>
          <a:xfrm>
            <a:off x="7264075" y="1786350"/>
            <a:ext cx="3850124" cy="3805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 name="Shape 222"/>
        <p:cNvGrpSpPr/>
        <p:nvPr/>
      </p:nvGrpSpPr>
      <p:grpSpPr>
        <a:xfrm>
          <a:off x="0" y="0"/>
          <a:ext cx="0" cy="0"/>
          <a:chOff x="0" y="0"/>
          <a:chExt cx="0" cy="0"/>
        </a:xfrm>
      </p:grpSpPr>
      <p:sp>
        <p:nvSpPr>
          <p:cNvPr id="223" name="Google Shape;223;g2c66d943566_0_52"/>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Mapas de procesos BPMN</a:t>
            </a:r>
            <a:endParaRPr b="0" i="0" sz="1400" u="none" cap="none" strike="noStrike">
              <a:solidFill>
                <a:srgbClr val="000000"/>
              </a:solidFill>
              <a:latin typeface="Arial"/>
              <a:ea typeface="Arial"/>
              <a:cs typeface="Arial"/>
              <a:sym typeface="Arial"/>
            </a:endParaRPr>
          </a:p>
        </p:txBody>
      </p:sp>
      <p:pic>
        <p:nvPicPr>
          <p:cNvPr id="224" name="Google Shape;224;g2c66d943566_0_52"/>
          <p:cNvPicPr preferRelativeResize="0"/>
          <p:nvPr/>
        </p:nvPicPr>
        <p:blipFill rotWithShape="1">
          <a:blip r:embed="rId4">
            <a:alphaModFix/>
          </a:blip>
          <a:srcRect b="0" l="0" r="0" t="0"/>
          <a:stretch/>
        </p:blipFill>
        <p:spPr>
          <a:xfrm>
            <a:off x="1322450" y="1831775"/>
            <a:ext cx="6730221" cy="464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8" name="Shape 228"/>
        <p:cNvGrpSpPr/>
        <p:nvPr/>
      </p:nvGrpSpPr>
      <p:grpSpPr>
        <a:xfrm>
          <a:off x="0" y="0"/>
          <a:ext cx="0" cy="0"/>
          <a:chOff x="0" y="0"/>
          <a:chExt cx="0" cy="0"/>
        </a:xfrm>
      </p:grpSpPr>
      <p:sp>
        <p:nvSpPr>
          <p:cNvPr id="229" name="Google Shape;229;g2c66d943566_4_1"/>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Proceso de visualización de orden</a:t>
            </a:r>
            <a:endParaRPr b="0" i="0" sz="1400" u="none" cap="none" strike="noStrike">
              <a:solidFill>
                <a:srgbClr val="000000"/>
              </a:solidFill>
              <a:latin typeface="Arial"/>
              <a:ea typeface="Arial"/>
              <a:cs typeface="Arial"/>
              <a:sym typeface="Arial"/>
            </a:endParaRPr>
          </a:p>
        </p:txBody>
      </p:sp>
      <p:pic>
        <p:nvPicPr>
          <p:cNvPr id="230" name="Google Shape;230;g2c66d943566_4_1"/>
          <p:cNvPicPr preferRelativeResize="0"/>
          <p:nvPr/>
        </p:nvPicPr>
        <p:blipFill rotWithShape="1">
          <a:blip r:embed="rId4">
            <a:alphaModFix/>
          </a:blip>
          <a:srcRect b="0" l="0" r="0" t="0"/>
          <a:stretch/>
        </p:blipFill>
        <p:spPr>
          <a:xfrm>
            <a:off x="410225" y="1960400"/>
            <a:ext cx="8248882" cy="464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g2c66d943566_4_7"/>
          <p:cNvSpPr txBox="1"/>
          <p:nvPr/>
        </p:nvSpPr>
        <p:spPr>
          <a:xfrm>
            <a:off x="705650" y="507450"/>
            <a:ext cx="6481200" cy="15978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Sistema de visualización de un menú</a:t>
            </a:r>
            <a:endParaRPr b="0" i="0" sz="1400" u="none" cap="none" strike="noStrike">
              <a:solidFill>
                <a:srgbClr val="000000"/>
              </a:solidFill>
              <a:latin typeface="Arial"/>
              <a:ea typeface="Arial"/>
              <a:cs typeface="Arial"/>
              <a:sym typeface="Arial"/>
            </a:endParaRPr>
          </a:p>
        </p:txBody>
      </p:sp>
      <p:pic>
        <p:nvPicPr>
          <p:cNvPr id="236" name="Google Shape;236;g2c66d943566_4_7"/>
          <p:cNvPicPr preferRelativeResize="0"/>
          <p:nvPr/>
        </p:nvPicPr>
        <p:blipFill rotWithShape="1">
          <a:blip r:embed="rId4">
            <a:alphaModFix/>
          </a:blip>
          <a:srcRect b="0" l="0" r="0" t="0"/>
          <a:stretch/>
        </p:blipFill>
        <p:spPr>
          <a:xfrm>
            <a:off x="1132125" y="2105250"/>
            <a:ext cx="6100487" cy="444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g2c66d943566_0_59"/>
          <p:cNvSpPr txBox="1"/>
          <p:nvPr/>
        </p:nvSpPr>
        <p:spPr>
          <a:xfrm>
            <a:off x="602525" y="1911150"/>
            <a:ext cx="10316400" cy="2704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La recolección de datos es un proceso de reunión sistemática de información en el contexto de una evaluación. La evaluación es un término más amplio que se refiere a todos los métodos que se aplican para determinar lo que ocurre como resultado de implementar una intervención o práctica específica.</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en este caso usamos el método de pregunta abierta, donde el nos respondió las preguntas en el archivo docs, lo cual se le preguntó cómo sería si se le implementa un menú digital al bar.</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42" name="Google Shape;242;g2c66d943566_0_59"/>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Recolección de datos</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4400"/>
              <a:buFont typeface="Arial"/>
              <a:buNone/>
            </a:pPr>
            <a:r>
              <a:t/>
            </a:r>
            <a:endParaRPr b="0" i="0" sz="4400" u="none" cap="none" strike="noStrike">
              <a:solidFill>
                <a:srgbClr val="38AA00"/>
              </a:solidFill>
              <a:latin typeface="Arial"/>
              <a:ea typeface="Arial"/>
              <a:cs typeface="Arial"/>
              <a:sym typeface="Arial"/>
            </a:endParaRPr>
          </a:p>
        </p:txBody>
      </p:sp>
      <p:sp>
        <p:nvSpPr>
          <p:cNvPr id="243" name="Google Shape;243;g2c66d943566_0_59"/>
          <p:cNvSpPr txBox="1"/>
          <p:nvPr/>
        </p:nvSpPr>
        <p:spPr>
          <a:xfrm>
            <a:off x="602525" y="5254150"/>
            <a:ext cx="8717700" cy="68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chemeClr val="dk1"/>
              </a:buClr>
              <a:buSzPts val="1100"/>
              <a:buFont typeface="Arial"/>
              <a:buNone/>
            </a:pPr>
            <a:r>
              <a:rPr b="1" i="0" lang="es-CO" sz="1500" u="none" cap="none" strike="noStrike">
                <a:solidFill>
                  <a:schemeClr val="dk1"/>
                </a:solidFill>
                <a:highlight>
                  <a:schemeClr val="lt1"/>
                </a:highlight>
                <a:latin typeface="Arial"/>
                <a:ea typeface="Arial"/>
                <a:cs typeface="Arial"/>
                <a:sym typeface="Arial"/>
              </a:rPr>
              <a:t>https://docs.google.com/forms/d/e/1FAIpQLSccbeZYIVaGoYAs1l9RL_DD6tW96C5KTxdz6sH_wRKlw9WSZg/viewform</a:t>
            </a:r>
            <a:endParaRPr b="0" i="0" sz="1800" u="none" cap="none" strike="noStrike">
              <a:solidFill>
                <a:srgbClr val="000000"/>
              </a:solidFill>
              <a:highlight>
                <a:schemeClr val="lt1"/>
              </a:highlight>
              <a:latin typeface="Arial"/>
              <a:ea typeface="Arial"/>
              <a:cs typeface="Arial"/>
              <a:sym typeface="Arial"/>
            </a:endParaRPr>
          </a:p>
        </p:txBody>
      </p:sp>
      <p:pic>
        <p:nvPicPr>
          <p:cNvPr id="244" name="Google Shape;244;g2c66d943566_0_59"/>
          <p:cNvPicPr preferRelativeResize="0"/>
          <p:nvPr/>
        </p:nvPicPr>
        <p:blipFill rotWithShape="1">
          <a:blip r:embed="rId4">
            <a:alphaModFix/>
          </a:blip>
          <a:srcRect b="0" l="0" r="0" t="0"/>
          <a:stretch/>
        </p:blipFill>
        <p:spPr>
          <a:xfrm>
            <a:off x="9931500" y="4791475"/>
            <a:ext cx="1606350" cy="160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g2c66d943566_0_66"/>
          <p:cNvSpPr txBox="1"/>
          <p:nvPr/>
        </p:nvSpPr>
        <p:spPr>
          <a:xfrm>
            <a:off x="705650" y="1935900"/>
            <a:ext cx="6944700" cy="2644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La conclusión general es que al implementar una carta presencial con descripciones detalladas y mini resúmenes históricos, gestionar menús con códigos QR, permitir entregas de órdenes más tranquilas y destacar la variedad de cócteles, se busca crear una experiencia innovadora, intuitiva y atractiva para los clientes en el bar. Esto no solo mejora la comprensión y elección de los productos, sino que también agiliza el servicio y promueve la satisfacción del cliente, contribuyendo a una experiencia general más positiva y memorable.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50" name="Google Shape;250;g2c66d943566_0_66"/>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Conclusión</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4400"/>
              <a:buFont typeface="Arial"/>
              <a:buNone/>
            </a:pPr>
            <a:r>
              <a:t/>
            </a:r>
            <a:endParaRPr b="0" i="0" sz="4400" u="none" cap="none" strike="noStrike">
              <a:solidFill>
                <a:srgbClr val="38AA00"/>
              </a:solidFill>
              <a:latin typeface="Arial"/>
              <a:ea typeface="Arial"/>
              <a:cs typeface="Arial"/>
              <a:sym typeface="Arial"/>
            </a:endParaRPr>
          </a:p>
        </p:txBody>
      </p:sp>
      <p:pic>
        <p:nvPicPr>
          <p:cNvPr id="251" name="Google Shape;251;g2c66d943566_0_66"/>
          <p:cNvPicPr preferRelativeResize="0"/>
          <p:nvPr/>
        </p:nvPicPr>
        <p:blipFill rotWithShape="1">
          <a:blip r:embed="rId4">
            <a:alphaModFix/>
          </a:blip>
          <a:srcRect b="0" l="0" r="0" t="0"/>
          <a:stretch/>
        </p:blipFill>
        <p:spPr>
          <a:xfrm>
            <a:off x="8463175" y="1513150"/>
            <a:ext cx="2857500" cy="428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10"/>
          <p:cNvSpPr txBox="1"/>
          <p:nvPr/>
        </p:nvSpPr>
        <p:spPr>
          <a:xfrm>
            <a:off x="987275" y="61300"/>
            <a:ext cx="4702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Work Sans"/>
                <a:ea typeface="Work Sans"/>
                <a:cs typeface="Work Sans"/>
                <a:sym typeface="Work Sans"/>
              </a:rPr>
              <a:t>Requerimientos</a:t>
            </a:r>
            <a:endParaRPr b="0" i="0" sz="4300" u="none" cap="none" strike="noStrike">
              <a:solidFill>
                <a:srgbClr val="38AA00"/>
              </a:solidFill>
              <a:latin typeface="Work Sans"/>
              <a:ea typeface="Work Sans"/>
              <a:cs typeface="Work Sans"/>
              <a:sym typeface="Work Sans"/>
            </a:endParaRPr>
          </a:p>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Work Sans"/>
                <a:ea typeface="Work Sans"/>
                <a:cs typeface="Work Sans"/>
                <a:sym typeface="Work Sans"/>
              </a:rPr>
              <a:t> funcionales</a:t>
            </a:r>
            <a:endParaRPr b="0" i="0" sz="4400" u="none" cap="none" strike="noStrike">
              <a:solidFill>
                <a:srgbClr val="000000"/>
              </a:solidFill>
              <a:latin typeface="Work Sans"/>
              <a:ea typeface="Work Sans"/>
              <a:cs typeface="Work Sans"/>
              <a:sym typeface="Work Sans"/>
            </a:endParaRPr>
          </a:p>
        </p:txBody>
      </p:sp>
      <p:sp>
        <p:nvSpPr>
          <p:cNvPr id="257" name="Google Shape;257;p10"/>
          <p:cNvSpPr txBox="1"/>
          <p:nvPr/>
        </p:nvSpPr>
        <p:spPr>
          <a:xfrm>
            <a:off x="6754025" y="332200"/>
            <a:ext cx="39135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4400"/>
              <a:buFont typeface="Arial"/>
              <a:buNone/>
            </a:pPr>
            <a:r>
              <a:rPr b="0" i="0" lang="es-CO" sz="4400" u="none" cap="none" strike="noStrike">
                <a:solidFill>
                  <a:srgbClr val="38AA00"/>
                </a:solidFill>
                <a:latin typeface="Arial"/>
                <a:ea typeface="Arial"/>
                <a:cs typeface="Arial"/>
                <a:sym typeface="Arial"/>
              </a:rPr>
              <a:t>No funcionales</a:t>
            </a:r>
            <a:endParaRPr b="0" i="0" sz="4400" u="none" cap="none" strike="noStrike">
              <a:solidFill>
                <a:srgbClr val="38AA00"/>
              </a:solidFill>
              <a:latin typeface="Arial"/>
              <a:ea typeface="Arial"/>
              <a:cs typeface="Arial"/>
              <a:sym typeface="Arial"/>
            </a:endParaRPr>
          </a:p>
        </p:txBody>
      </p:sp>
      <p:sp>
        <p:nvSpPr>
          <p:cNvPr id="258" name="Google Shape;258;p10"/>
          <p:cNvSpPr txBox="1"/>
          <p:nvPr/>
        </p:nvSpPr>
        <p:spPr>
          <a:xfrm>
            <a:off x="423375" y="1494150"/>
            <a:ext cx="5740500" cy="48609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chemeClr val="dk1"/>
                </a:solidFill>
                <a:latin typeface="Arial"/>
                <a:ea typeface="Arial"/>
                <a:cs typeface="Arial"/>
                <a:sym typeface="Arial"/>
              </a:rPr>
              <a:t>RF1 </a:t>
            </a:r>
            <a:r>
              <a:rPr b="1" i="0" lang="es-CO" sz="1400" u="none" cap="none" strike="noStrike">
                <a:solidFill>
                  <a:srgbClr val="0D0D0D"/>
                </a:solidFill>
                <a:highlight>
                  <a:srgbClr val="FFFFFF"/>
                </a:highlight>
                <a:latin typeface="Arial"/>
                <a:ea typeface="Arial"/>
                <a:cs typeface="Arial"/>
                <a:sym typeface="Arial"/>
              </a:rPr>
              <a:t>Registro de usuario</a:t>
            </a:r>
            <a:r>
              <a:rPr b="1" i="0" lang="es-CO" sz="1400" u="none" cap="none" strike="noStrike">
                <a:solidFill>
                  <a:schemeClr val="dk1"/>
                </a:solidFill>
                <a:latin typeface="Arial"/>
                <a:ea typeface="Arial"/>
                <a:cs typeface="Arial"/>
                <a:sym typeface="Arial"/>
              </a:rPr>
              <a:t>: </a:t>
            </a:r>
            <a:r>
              <a:rPr b="0" i="0" lang="es-CO" sz="1400" u="none" cap="none" strike="noStrike">
                <a:solidFill>
                  <a:schemeClr val="dk1"/>
                </a:solidFill>
                <a:latin typeface="Arial"/>
                <a:ea typeface="Arial"/>
                <a:cs typeface="Arial"/>
                <a:sym typeface="Arial"/>
              </a:rPr>
              <a:t>El sistema incorporará una funcionalidad que permitirá a los usuarios registrar una cuenta personalizada.</a:t>
            </a:r>
            <a:endParaRPr b="1"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s-CO" sz="1400" u="none" cap="none" strike="noStrike">
                <a:solidFill>
                  <a:schemeClr val="dk1"/>
                </a:solidFill>
                <a:latin typeface="Arial"/>
                <a:ea typeface="Arial"/>
                <a:cs typeface="Arial"/>
                <a:sym typeface="Arial"/>
              </a:rPr>
              <a:t>RF2 Inicio de sesión:</a:t>
            </a:r>
            <a:r>
              <a:rPr b="0" i="0" lang="es-CO" sz="1400" u="none" cap="none" strike="noStrike">
                <a:solidFill>
                  <a:schemeClr val="dk1"/>
                </a:solidFill>
                <a:latin typeface="Arial"/>
                <a:ea typeface="Arial"/>
                <a:cs typeface="Arial"/>
                <a:sym typeface="Arial"/>
              </a:rPr>
              <a:t> El sistema proporcionará un apartado donde los usuarios podrán ingresar a su cuenta y poder ver la demás información.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dk1"/>
              </a:buClr>
              <a:buSzPts val="1400"/>
              <a:buFont typeface="Arial"/>
              <a:buChar char="●"/>
            </a:pPr>
            <a:r>
              <a:rPr b="1" i="0" lang="es-CO" sz="1400" u="none" cap="none" strike="noStrike">
                <a:solidFill>
                  <a:schemeClr val="dk1"/>
                </a:solidFill>
                <a:latin typeface="Arial"/>
                <a:ea typeface="Arial"/>
                <a:cs typeface="Arial"/>
                <a:sym typeface="Arial"/>
              </a:rPr>
              <a:t>RF3  Cerrar sesión:</a:t>
            </a:r>
            <a:r>
              <a:rPr b="0" i="0" lang="es-CO" sz="1400" u="none" cap="none" strike="noStrike">
                <a:solidFill>
                  <a:schemeClr val="dk1"/>
                </a:solidFill>
                <a:latin typeface="Arial"/>
                <a:ea typeface="Arial"/>
                <a:cs typeface="Arial"/>
                <a:sym typeface="Arial"/>
              </a:rPr>
              <a:t> El sistema permitirá que los usuarios salgan de su sesión cuando ellos quieran, y así mantener su información segura. </a:t>
            </a:r>
            <a:endParaRPr b="0" i="0" sz="14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RF4 Interfaz de Usuario Intuitiva: </a:t>
            </a:r>
            <a:r>
              <a:rPr b="0" i="0" lang="es-CO" sz="1400" u="none" cap="none" strike="noStrike">
                <a:solidFill>
                  <a:srgbClr val="000000"/>
                </a:solidFill>
                <a:latin typeface="Arial"/>
                <a:ea typeface="Arial"/>
                <a:cs typeface="Arial"/>
                <a:sym typeface="Arial"/>
              </a:rPr>
              <a:t> El sistema debe ofrecer una interfaz intuitiva que facilite la navegación por el catálogo digital y la realización de pedidos por parte de los usuarios.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RF5 Acceso a través de Código NIS:</a:t>
            </a:r>
            <a:r>
              <a:rPr b="0" i="0" lang="es-CO" sz="1400" u="none" cap="none" strike="noStrike">
                <a:solidFill>
                  <a:srgbClr val="000000"/>
                </a:solidFill>
                <a:latin typeface="Arial"/>
                <a:ea typeface="Arial"/>
                <a:cs typeface="Arial"/>
                <a:sym typeface="Arial"/>
              </a:rPr>
              <a:t> El sistema debe permitir a los usuarios acceder al menú digital escaneando un código NIS desde sus dispositivos móviles.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RF6 Sistema Integrado de Pedidos:</a:t>
            </a:r>
            <a:r>
              <a:rPr b="0" i="0" lang="es-CO" sz="1400" u="none" cap="none" strike="noStrike">
                <a:solidFill>
                  <a:srgbClr val="000000"/>
                </a:solidFill>
                <a:latin typeface="Arial"/>
                <a:ea typeface="Arial"/>
                <a:cs typeface="Arial"/>
                <a:sym typeface="Arial"/>
              </a:rPr>
              <a:t> El sistema debe incluir una funcionalidad que permita a los usuarios realizar pedidos directamente desde la aplicación móvil..</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0"/>
          <p:cNvSpPr txBox="1"/>
          <p:nvPr/>
        </p:nvSpPr>
        <p:spPr>
          <a:xfrm>
            <a:off x="6360775" y="1494150"/>
            <a:ext cx="5265300" cy="386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RNF1: Usabilidad: </a:t>
            </a:r>
            <a:r>
              <a:rPr b="0" i="0" lang="es-CO" sz="1400" u="none" cap="none" strike="noStrike">
                <a:solidFill>
                  <a:srgbClr val="000000"/>
                </a:solidFill>
                <a:latin typeface="Arial"/>
                <a:ea typeface="Arial"/>
                <a:cs typeface="Arial"/>
                <a:sym typeface="Arial"/>
              </a:rPr>
              <a:t>El sistema debe ser fácil de usar para usuarios de todas las edades, sin necesidad de formación previa.</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RNF2: Alto Rendimiento: </a:t>
            </a:r>
            <a:r>
              <a:rPr b="0" i="0" lang="es-CO" sz="1400" u="none" cap="none" strike="noStrike">
                <a:solidFill>
                  <a:srgbClr val="000000"/>
                </a:solidFill>
                <a:latin typeface="Arial"/>
                <a:ea typeface="Arial"/>
                <a:cs typeface="Arial"/>
                <a:sym typeface="Arial"/>
              </a:rPr>
              <a:t>El sistema debe garantizar un alto rendimiento, con tiempos de respuesta rápidos y cargas eficientes, incluso durante períodos de alta demanda.</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RNF3: Seguridad de Datos:</a:t>
            </a:r>
            <a:r>
              <a:rPr b="0" i="0" lang="es-CO" sz="1400" u="none" cap="none" strike="noStrike">
                <a:solidFill>
                  <a:srgbClr val="000000"/>
                </a:solidFill>
                <a:latin typeface="Arial"/>
                <a:ea typeface="Arial"/>
                <a:cs typeface="Arial"/>
                <a:sym typeface="Arial"/>
              </a:rPr>
              <a:t> El sistema debe implementar medidas de seguridad avanzadas para proteger la información personal de los usuarios y asegurar las transacciones financieras.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RNF4: Compatibilidad:</a:t>
            </a:r>
            <a:r>
              <a:rPr b="0" i="0" lang="es-CO" sz="1400" u="none" cap="none" strike="noStrike">
                <a:solidFill>
                  <a:srgbClr val="000000"/>
                </a:solidFill>
                <a:latin typeface="Arial"/>
                <a:ea typeface="Arial"/>
                <a:cs typeface="Arial"/>
                <a:sym typeface="Arial"/>
              </a:rPr>
              <a:t> El sistema debe ser compatible con una amplia gama de dispositivos móviles y sistemas operativos, asegurando el acceso universal al menú digital.</a:t>
            </a:r>
            <a:endParaRPr b="0" i="0" sz="1400" u="none" cap="none" strike="noStrike">
              <a:solidFill>
                <a:srgbClr val="000000"/>
              </a:solidFill>
              <a:latin typeface="Arial"/>
              <a:ea typeface="Arial"/>
              <a:cs typeface="Arial"/>
              <a:sym typeface="Arial"/>
            </a:endParaRPr>
          </a:p>
        </p:txBody>
      </p:sp>
      <p:sp>
        <p:nvSpPr>
          <p:cNvPr id="260" name="Google Shape;260;p10"/>
          <p:cNvSpPr txBox="1"/>
          <p:nvPr/>
        </p:nvSpPr>
        <p:spPr>
          <a:xfrm>
            <a:off x="9173000" y="5663900"/>
            <a:ext cx="2749800" cy="1037400"/>
          </a:xfrm>
          <a:prstGeom prst="rect">
            <a:avLst/>
          </a:prstGeom>
          <a:noFill/>
          <a:ln>
            <a:noFill/>
          </a:ln>
        </p:spPr>
        <p:txBody>
          <a:bodyPr anchorCtr="0" anchor="t" bIns="91425" lIns="91425" spcFirstLastPara="1" rIns="91425" wrap="square" tIns="91425">
            <a:spAutoFit/>
          </a:bodyPr>
          <a:lstStyle/>
          <a:p>
            <a:pPr indent="0" lvl="0" marL="457200" marR="0" rtl="0" algn="l">
              <a:lnSpc>
                <a:spcPct val="115000"/>
              </a:lnSpc>
              <a:spcBef>
                <a:spcPts val="0"/>
              </a:spcBef>
              <a:spcAft>
                <a:spcPts val="0"/>
              </a:spcAft>
              <a:buClr>
                <a:srgbClr val="000000"/>
              </a:buClr>
              <a:buSzPts val="900"/>
              <a:buFont typeface="Arial"/>
              <a:buNone/>
            </a:pPr>
            <a:r>
              <a:rPr b="1" i="0" lang="es-CO" sz="900" u="none" cap="none" strike="noStrike">
                <a:solidFill>
                  <a:schemeClr val="dk1"/>
                </a:solidFill>
                <a:latin typeface="Arial"/>
                <a:ea typeface="Arial"/>
                <a:cs typeface="Arial"/>
                <a:sym typeface="Arial"/>
              </a:rPr>
              <a:t>https://docs.google.com/document/d/125adfzhpcMjOVRc8nUwSWEvuPrFmR_xQ/edit?usp=sharing&amp;ouid=101759976681152966637&amp;rtpof=true&amp;sd=true</a:t>
            </a:r>
            <a:br>
              <a:rPr b="0" i="0" lang="es-CO" sz="1400" u="none" cap="none" strike="noStrike">
                <a:solidFill>
                  <a:schemeClr val="dk1"/>
                </a:solidFill>
                <a:latin typeface="Arial"/>
                <a:ea typeface="Arial"/>
                <a:cs typeface="Arial"/>
                <a:sym typeface="Arial"/>
              </a:rPr>
            </a:br>
            <a:endParaRPr b="0" i="0" sz="1400" u="none" cap="none" strike="noStrike">
              <a:solidFill>
                <a:schemeClr val="dk1"/>
              </a:solidFill>
              <a:latin typeface="Arial"/>
              <a:ea typeface="Arial"/>
              <a:cs typeface="Arial"/>
              <a:sym typeface="Arial"/>
            </a:endParaRPr>
          </a:p>
        </p:txBody>
      </p:sp>
      <p:pic>
        <p:nvPicPr>
          <p:cNvPr id="261" name="Google Shape;261;p10"/>
          <p:cNvPicPr preferRelativeResize="0"/>
          <p:nvPr/>
        </p:nvPicPr>
        <p:blipFill rotWithShape="1">
          <a:blip r:embed="rId4">
            <a:alphaModFix/>
          </a:blip>
          <a:srcRect b="0" l="0" r="0" t="0"/>
          <a:stretch/>
        </p:blipFill>
        <p:spPr>
          <a:xfrm>
            <a:off x="8041659" y="5423697"/>
            <a:ext cx="1338225" cy="1324375"/>
          </a:xfrm>
          <a:prstGeom prst="rect">
            <a:avLst/>
          </a:prstGeom>
          <a:noFill/>
          <a:ln>
            <a:noFill/>
          </a:ln>
        </p:spPr>
      </p:pic>
      <p:sp>
        <p:nvSpPr>
          <p:cNvPr id="262" name="Google Shape;262;p10"/>
          <p:cNvSpPr txBox="1"/>
          <p:nvPr/>
        </p:nvSpPr>
        <p:spPr>
          <a:xfrm>
            <a:off x="8041650" y="332200"/>
            <a:ext cx="39135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4400"/>
              <a:buFont typeface="Arial"/>
              <a:buNone/>
            </a:pPr>
            <a:r>
              <a:rPr b="0" i="0" lang="es-CO" sz="4400" u="none" cap="none" strike="noStrike">
                <a:solidFill>
                  <a:srgbClr val="38AA00"/>
                </a:solidFill>
                <a:latin typeface="Arial"/>
                <a:ea typeface="Arial"/>
                <a:cs typeface="Arial"/>
                <a:sym typeface="Arial"/>
              </a:rPr>
              <a:t>No funcionales</a:t>
            </a:r>
            <a:endParaRPr b="0" i="0" sz="4400" u="none" cap="none" strike="noStrike">
              <a:solidFill>
                <a:srgbClr val="38AA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sp>
        <p:nvSpPr>
          <p:cNvPr id="267" name="Google Shape;267;g2c66d943566_4_14"/>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prototipo móvil</a:t>
            </a:r>
            <a:endParaRPr b="0" i="0" sz="4400" u="none" cap="none" strike="noStrike">
              <a:solidFill>
                <a:srgbClr val="38AA00"/>
              </a:solidFill>
              <a:latin typeface="Arial"/>
              <a:ea typeface="Arial"/>
              <a:cs typeface="Arial"/>
              <a:sym typeface="Arial"/>
            </a:endParaRPr>
          </a:p>
        </p:txBody>
      </p:sp>
      <p:pic>
        <p:nvPicPr>
          <p:cNvPr id="268" name="Google Shape;268;g2c66d943566_4_14"/>
          <p:cNvPicPr preferRelativeResize="0"/>
          <p:nvPr/>
        </p:nvPicPr>
        <p:blipFill rotWithShape="1">
          <a:blip r:embed="rId4">
            <a:alphaModFix/>
          </a:blip>
          <a:srcRect b="0" l="0" r="0" t="0"/>
          <a:stretch/>
        </p:blipFill>
        <p:spPr>
          <a:xfrm>
            <a:off x="0" y="1549900"/>
            <a:ext cx="7660124" cy="5308110"/>
          </a:xfrm>
          <a:prstGeom prst="rect">
            <a:avLst/>
          </a:prstGeom>
          <a:noFill/>
          <a:ln>
            <a:noFill/>
          </a:ln>
        </p:spPr>
      </p:pic>
      <p:pic>
        <p:nvPicPr>
          <p:cNvPr id="269" name="Google Shape;269;g2c66d943566_4_14"/>
          <p:cNvPicPr preferRelativeResize="0"/>
          <p:nvPr/>
        </p:nvPicPr>
        <p:blipFill rotWithShape="1">
          <a:blip r:embed="rId5">
            <a:alphaModFix/>
          </a:blip>
          <a:srcRect b="0" l="0" r="0" t="0"/>
          <a:stretch/>
        </p:blipFill>
        <p:spPr>
          <a:xfrm>
            <a:off x="7660125" y="1749175"/>
            <a:ext cx="4585750" cy="4560725"/>
          </a:xfrm>
          <a:prstGeom prst="rect">
            <a:avLst/>
          </a:prstGeom>
          <a:noFill/>
          <a:ln>
            <a:noFill/>
          </a:ln>
        </p:spPr>
      </p:pic>
      <p:pic>
        <p:nvPicPr>
          <p:cNvPr id="270" name="Google Shape;270;g2c66d943566_4_14"/>
          <p:cNvPicPr preferRelativeResize="0"/>
          <p:nvPr/>
        </p:nvPicPr>
        <p:blipFill rotWithShape="1">
          <a:blip r:embed="rId6">
            <a:alphaModFix/>
          </a:blip>
          <a:srcRect b="0" l="0" r="0" t="0"/>
          <a:stretch/>
        </p:blipFill>
        <p:spPr>
          <a:xfrm>
            <a:off x="9762000" y="1656375"/>
            <a:ext cx="2483875" cy="4887330"/>
          </a:xfrm>
          <a:prstGeom prst="rect">
            <a:avLst/>
          </a:prstGeom>
          <a:noFill/>
          <a:ln>
            <a:noFill/>
          </a:ln>
        </p:spPr>
      </p:pic>
      <p:sp>
        <p:nvSpPr>
          <p:cNvPr id="271" name="Google Shape;271;g2c66d943566_4_14"/>
          <p:cNvSpPr txBox="1"/>
          <p:nvPr/>
        </p:nvSpPr>
        <p:spPr>
          <a:xfrm>
            <a:off x="8831325" y="207050"/>
            <a:ext cx="1760100" cy="89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chemeClr val="dk1"/>
                </a:solidFill>
                <a:latin typeface="Calibri"/>
                <a:ea typeface="Calibri"/>
                <a:cs typeface="Calibri"/>
                <a:sym typeface="Calibri"/>
              </a:rPr>
              <a:t>https://app.moqups.com/M7NXTJNZVxDvqFuVtXp3by0t8lZ5IpJq/view/page/a880590a1</a:t>
            </a:r>
            <a:endParaRPr b="0" i="0" sz="1200" u="none" cap="none" strike="noStrike">
              <a:solidFill>
                <a:schemeClr val="dk1"/>
              </a:solidFill>
              <a:latin typeface="Calibri"/>
              <a:ea typeface="Calibri"/>
              <a:cs typeface="Calibri"/>
              <a:sym typeface="Calibri"/>
            </a:endParaRPr>
          </a:p>
        </p:txBody>
      </p:sp>
      <p:pic>
        <p:nvPicPr>
          <p:cNvPr id="272" name="Google Shape;272;g2c66d943566_4_14"/>
          <p:cNvPicPr preferRelativeResize="0"/>
          <p:nvPr/>
        </p:nvPicPr>
        <p:blipFill rotWithShape="1">
          <a:blip r:embed="rId7">
            <a:alphaModFix/>
          </a:blip>
          <a:srcRect b="0" l="0" r="0" t="0"/>
          <a:stretch/>
        </p:blipFill>
        <p:spPr>
          <a:xfrm>
            <a:off x="7515024" y="107074"/>
            <a:ext cx="1119600" cy="113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2c66d943566_4_24"/>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prototipo web</a:t>
            </a:r>
            <a:endParaRPr b="0" i="0" sz="4400" u="none" cap="none" strike="noStrike">
              <a:solidFill>
                <a:srgbClr val="38AA00"/>
              </a:solidFill>
              <a:latin typeface="Arial"/>
              <a:ea typeface="Arial"/>
              <a:cs typeface="Arial"/>
              <a:sym typeface="Arial"/>
            </a:endParaRPr>
          </a:p>
        </p:txBody>
      </p:sp>
      <p:pic>
        <p:nvPicPr>
          <p:cNvPr id="278" name="Google Shape;278;g2c66d943566_4_24"/>
          <p:cNvPicPr preferRelativeResize="0"/>
          <p:nvPr/>
        </p:nvPicPr>
        <p:blipFill rotWithShape="1">
          <a:blip r:embed="rId4">
            <a:alphaModFix/>
          </a:blip>
          <a:srcRect b="5745" l="27155" r="18238" t="11100"/>
          <a:stretch/>
        </p:blipFill>
        <p:spPr>
          <a:xfrm>
            <a:off x="0" y="1226700"/>
            <a:ext cx="2856626" cy="3960100"/>
          </a:xfrm>
          <a:prstGeom prst="rect">
            <a:avLst/>
          </a:prstGeom>
          <a:noFill/>
          <a:ln>
            <a:noFill/>
          </a:ln>
        </p:spPr>
      </p:pic>
      <p:pic>
        <p:nvPicPr>
          <p:cNvPr id="279" name="Google Shape;279;g2c66d943566_4_24"/>
          <p:cNvPicPr preferRelativeResize="0"/>
          <p:nvPr/>
        </p:nvPicPr>
        <p:blipFill rotWithShape="1">
          <a:blip r:embed="rId5">
            <a:alphaModFix/>
          </a:blip>
          <a:srcRect b="0" l="6257" r="5605" t="5767"/>
          <a:stretch/>
        </p:blipFill>
        <p:spPr>
          <a:xfrm>
            <a:off x="2856625" y="1226700"/>
            <a:ext cx="3630100" cy="5231726"/>
          </a:xfrm>
          <a:prstGeom prst="rect">
            <a:avLst/>
          </a:prstGeom>
          <a:noFill/>
          <a:ln>
            <a:noFill/>
          </a:ln>
        </p:spPr>
      </p:pic>
      <p:pic>
        <p:nvPicPr>
          <p:cNvPr id="280" name="Google Shape;280;g2c66d943566_4_24"/>
          <p:cNvPicPr preferRelativeResize="0"/>
          <p:nvPr/>
        </p:nvPicPr>
        <p:blipFill rotWithShape="1">
          <a:blip r:embed="rId6">
            <a:alphaModFix/>
          </a:blip>
          <a:srcRect b="0" l="0" r="0" t="0"/>
          <a:stretch/>
        </p:blipFill>
        <p:spPr>
          <a:xfrm>
            <a:off x="6620675" y="1489075"/>
            <a:ext cx="5400477" cy="2438409"/>
          </a:xfrm>
          <a:prstGeom prst="rect">
            <a:avLst/>
          </a:prstGeom>
          <a:noFill/>
          <a:ln>
            <a:noFill/>
          </a:ln>
        </p:spPr>
      </p:pic>
      <p:pic>
        <p:nvPicPr>
          <p:cNvPr id="281" name="Google Shape;281;g2c66d943566_4_24"/>
          <p:cNvPicPr preferRelativeResize="0"/>
          <p:nvPr/>
        </p:nvPicPr>
        <p:blipFill>
          <a:blip r:embed="rId7">
            <a:alphaModFix/>
          </a:blip>
          <a:stretch>
            <a:fillRect/>
          </a:stretch>
        </p:blipFill>
        <p:spPr>
          <a:xfrm>
            <a:off x="6639125" y="4079875"/>
            <a:ext cx="5400476" cy="2625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g1f5331a6543_5_0"/>
          <p:cNvPicPr preferRelativeResize="0"/>
          <p:nvPr/>
        </p:nvPicPr>
        <p:blipFill rotWithShape="1">
          <a:blip r:embed="rId3">
            <a:alphaModFix/>
          </a:blip>
          <a:srcRect b="0" l="0" r="0" t="0"/>
          <a:stretch/>
        </p:blipFill>
        <p:spPr>
          <a:xfrm>
            <a:off x="223800" y="222575"/>
            <a:ext cx="3598100" cy="5466325"/>
          </a:xfrm>
          <a:prstGeom prst="rect">
            <a:avLst/>
          </a:prstGeom>
          <a:noFill/>
          <a:ln>
            <a:noFill/>
          </a:ln>
        </p:spPr>
      </p:pic>
      <p:pic>
        <p:nvPicPr>
          <p:cNvPr id="288" name="Google Shape;288;g1f5331a6543_5_0"/>
          <p:cNvPicPr preferRelativeResize="0"/>
          <p:nvPr/>
        </p:nvPicPr>
        <p:blipFill rotWithShape="1">
          <a:blip r:embed="rId4">
            <a:alphaModFix/>
          </a:blip>
          <a:srcRect b="0" l="0" r="0" t="0"/>
          <a:stretch/>
        </p:blipFill>
        <p:spPr>
          <a:xfrm>
            <a:off x="4125500" y="222575"/>
            <a:ext cx="2969225" cy="5466326"/>
          </a:xfrm>
          <a:prstGeom prst="rect">
            <a:avLst/>
          </a:prstGeom>
          <a:noFill/>
          <a:ln>
            <a:noFill/>
          </a:ln>
        </p:spPr>
      </p:pic>
      <p:pic>
        <p:nvPicPr>
          <p:cNvPr id="289" name="Google Shape;289;g1f5331a6543_5_0"/>
          <p:cNvPicPr preferRelativeResize="0"/>
          <p:nvPr/>
        </p:nvPicPr>
        <p:blipFill rotWithShape="1">
          <a:blip r:embed="rId5">
            <a:alphaModFix/>
          </a:blip>
          <a:srcRect b="0" l="0" r="0" t="0"/>
          <a:stretch/>
        </p:blipFill>
        <p:spPr>
          <a:xfrm>
            <a:off x="7483475" y="296450"/>
            <a:ext cx="3517926" cy="539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3" name="Shape 293"/>
        <p:cNvGrpSpPr/>
        <p:nvPr/>
      </p:nvGrpSpPr>
      <p:grpSpPr>
        <a:xfrm>
          <a:off x="0" y="0"/>
          <a:ext cx="0" cy="0"/>
          <a:chOff x="0" y="0"/>
          <a:chExt cx="0" cy="0"/>
        </a:xfrm>
      </p:grpSpPr>
      <p:sp>
        <p:nvSpPr>
          <p:cNvPr id="294" name="Google Shape;294;g2e6d937acb9_0_24"/>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g2e6d937acb9_0_24"/>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96" name="Google Shape;296;g2e6d937acb9_0_24"/>
          <p:cNvSpPr txBox="1"/>
          <p:nvPr/>
        </p:nvSpPr>
        <p:spPr>
          <a:xfrm>
            <a:off x="690750" y="263525"/>
            <a:ext cx="4796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lang="es-CO" sz="3600">
                <a:solidFill>
                  <a:srgbClr val="38AA00"/>
                </a:solidFill>
              </a:rPr>
              <a:t>Fichas Técnicas</a:t>
            </a:r>
            <a:endParaRPr b="0" i="0" sz="3600" u="none" cap="none" strike="noStrike">
              <a:solidFill>
                <a:srgbClr val="38AA00"/>
              </a:solidFill>
              <a:latin typeface="Arial"/>
              <a:ea typeface="Arial"/>
              <a:cs typeface="Arial"/>
              <a:sym typeface="Arial"/>
            </a:endParaRPr>
          </a:p>
        </p:txBody>
      </p:sp>
      <p:pic>
        <p:nvPicPr>
          <p:cNvPr id="297" name="Google Shape;297;g2e6d937acb9_0_24"/>
          <p:cNvPicPr preferRelativeResize="0"/>
          <p:nvPr/>
        </p:nvPicPr>
        <p:blipFill>
          <a:blip r:embed="rId4">
            <a:alphaModFix/>
          </a:blip>
          <a:stretch>
            <a:fillRect/>
          </a:stretch>
        </p:blipFill>
        <p:spPr>
          <a:xfrm>
            <a:off x="1195525" y="859900"/>
            <a:ext cx="6828675" cy="5637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2"/>
          <p:cNvCxnSpPr/>
          <p:nvPr/>
        </p:nvCxnSpPr>
        <p:spPr>
          <a:xfrm flipH="1" rot="10800000">
            <a:off x="4985399" y="318013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954850" y="3463725"/>
            <a:ext cx="6282300" cy="2524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Autores del proyecto:</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Jair Tellez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Johana Rincon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Lyahn Vargas</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 Carol Rojas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Andres Silva</a:t>
            </a:r>
            <a:endParaRPr b="0" i="0" sz="1600" u="none" cap="none" strike="noStrike">
              <a:solidFill>
                <a:schemeClr val="dk1"/>
              </a:solidFill>
              <a:latin typeface="Work Sans Light"/>
              <a:ea typeface="Work Sans Light"/>
              <a:cs typeface="Work Sans Light"/>
              <a:sym typeface="Work Sans Light"/>
            </a:endParaRPr>
          </a:p>
        </p:txBody>
      </p:sp>
      <p:sp>
        <p:nvSpPr>
          <p:cNvPr id="110" name="Google Shape;110;p2"/>
          <p:cNvSpPr txBox="1"/>
          <p:nvPr/>
        </p:nvSpPr>
        <p:spPr>
          <a:xfrm>
            <a:off x="4979850" y="2183225"/>
            <a:ext cx="22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EMEN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1" name="Shape 301"/>
        <p:cNvGrpSpPr/>
        <p:nvPr/>
      </p:nvGrpSpPr>
      <p:grpSpPr>
        <a:xfrm>
          <a:off x="0" y="0"/>
          <a:ext cx="0" cy="0"/>
          <a:chOff x="0" y="0"/>
          <a:chExt cx="0" cy="0"/>
        </a:xfrm>
      </p:grpSpPr>
      <p:sp>
        <p:nvSpPr>
          <p:cNvPr id="302" name="Google Shape;302;g2e6d937acb9_0_118"/>
          <p:cNvSpPr txBox="1"/>
          <p:nvPr/>
        </p:nvSpPr>
        <p:spPr>
          <a:xfrm>
            <a:off x="6057275" y="2020650"/>
            <a:ext cx="5970900" cy="28167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chemeClr val="dk1"/>
              </a:buClr>
              <a:buSzPts val="1100"/>
              <a:buFont typeface="Arial"/>
              <a:buNone/>
            </a:pPr>
            <a:r>
              <a:rPr lang="es-CO"/>
              <a:t>Ejemplos de casos de uso en el caso que quieras quieras ver mas detallado:</a:t>
            </a:r>
            <a:br>
              <a:rPr lang="es-CO"/>
            </a:br>
            <a:br>
              <a:rPr lang="es-CO"/>
            </a:br>
            <a:r>
              <a:rPr lang="es-CO" u="sng">
                <a:solidFill>
                  <a:schemeClr val="hlink"/>
                </a:solidFill>
                <a:hlinkClick r:id="rId4"/>
              </a:rPr>
              <a:t>https://drive.google.com/drive/folders/1h-6fREhqZ2WUvC2ZPufk6pEgvZExnz7m?usp=sharing</a:t>
            </a:r>
            <a:br>
              <a:rPr lang="es-CO"/>
            </a:br>
            <a:br>
              <a:rPr lang="es-CO"/>
            </a:br>
            <a:endParaRPr b="0" i="0" sz="1400" u="none" cap="none" strike="noStrike">
              <a:solidFill>
                <a:srgbClr val="0D0D0D"/>
              </a:solidFill>
              <a:highlight>
                <a:srgbClr val="FFFFFF"/>
              </a:highlight>
              <a:latin typeface="Roboto"/>
              <a:ea typeface="Roboto"/>
              <a:cs typeface="Roboto"/>
              <a:sym typeface="Roboto"/>
            </a:endParaRPr>
          </a:p>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2e6d937acb9_0_11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304" name="Google Shape;304;g2e6d937acb9_0_118"/>
          <p:cNvSpPr txBox="1"/>
          <p:nvPr/>
        </p:nvSpPr>
        <p:spPr>
          <a:xfrm>
            <a:off x="690750" y="263525"/>
            <a:ext cx="4796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lang="es-CO" sz="3600">
                <a:solidFill>
                  <a:srgbClr val="38AA00"/>
                </a:solidFill>
              </a:rPr>
              <a:t>Casos de uso</a:t>
            </a:r>
            <a:endParaRPr b="0" i="0" sz="3600" u="none" cap="none" strike="noStrike">
              <a:solidFill>
                <a:srgbClr val="38AA00"/>
              </a:solidFill>
              <a:latin typeface="Arial"/>
              <a:ea typeface="Arial"/>
              <a:cs typeface="Arial"/>
              <a:sym typeface="Arial"/>
            </a:endParaRPr>
          </a:p>
        </p:txBody>
      </p:sp>
      <p:pic>
        <p:nvPicPr>
          <p:cNvPr id="305" name="Google Shape;305;g2e6d937acb9_0_118"/>
          <p:cNvPicPr preferRelativeResize="0"/>
          <p:nvPr/>
        </p:nvPicPr>
        <p:blipFill>
          <a:blip r:embed="rId5">
            <a:alphaModFix/>
          </a:blip>
          <a:stretch>
            <a:fillRect/>
          </a:stretch>
        </p:blipFill>
        <p:spPr>
          <a:xfrm>
            <a:off x="8184803" y="4061050"/>
            <a:ext cx="1715850" cy="1715850"/>
          </a:xfrm>
          <a:prstGeom prst="rect">
            <a:avLst/>
          </a:prstGeom>
          <a:noFill/>
          <a:ln>
            <a:noFill/>
          </a:ln>
        </p:spPr>
      </p:pic>
      <p:pic>
        <p:nvPicPr>
          <p:cNvPr id="306" name="Google Shape;306;g2e6d937acb9_0_118"/>
          <p:cNvPicPr preferRelativeResize="0"/>
          <p:nvPr/>
        </p:nvPicPr>
        <p:blipFill>
          <a:blip r:embed="rId6">
            <a:alphaModFix/>
          </a:blip>
          <a:stretch>
            <a:fillRect/>
          </a:stretch>
        </p:blipFill>
        <p:spPr>
          <a:xfrm>
            <a:off x="0" y="1254275"/>
            <a:ext cx="6057275" cy="4955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0" name="Shape 310"/>
        <p:cNvGrpSpPr/>
        <p:nvPr/>
      </p:nvGrpSpPr>
      <p:grpSpPr>
        <a:xfrm>
          <a:off x="0" y="0"/>
          <a:ext cx="0" cy="0"/>
          <a:chOff x="0" y="0"/>
          <a:chExt cx="0" cy="0"/>
        </a:xfrm>
      </p:grpSpPr>
      <p:sp>
        <p:nvSpPr>
          <p:cNvPr id="311" name="Google Shape;311;g2e6d937acb9_0_213"/>
          <p:cNvSpPr txBox="1"/>
          <p:nvPr/>
        </p:nvSpPr>
        <p:spPr>
          <a:xfrm>
            <a:off x="837049" y="569300"/>
            <a:ext cx="58323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4400">
                <a:solidFill>
                  <a:srgbClr val="38AA00"/>
                </a:solidFill>
              </a:rPr>
              <a:t>Modelo Entidad</a:t>
            </a:r>
            <a:endParaRPr b="0" i="0" sz="1400" u="none" cap="none" strike="noStrike">
              <a:solidFill>
                <a:srgbClr val="000000"/>
              </a:solidFill>
              <a:latin typeface="Arial"/>
              <a:ea typeface="Arial"/>
              <a:cs typeface="Arial"/>
              <a:sym typeface="Arial"/>
            </a:endParaRPr>
          </a:p>
        </p:txBody>
      </p:sp>
      <p:sp>
        <p:nvSpPr>
          <p:cNvPr id="312" name="Google Shape;312;g2e6d937acb9_0_213"/>
          <p:cNvSpPr txBox="1"/>
          <p:nvPr/>
        </p:nvSpPr>
        <p:spPr>
          <a:xfrm>
            <a:off x="9128950" y="4060650"/>
            <a:ext cx="14136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313" name="Google Shape;313;g2e6d937acb9_0_213"/>
          <p:cNvSpPr txBox="1"/>
          <p:nvPr/>
        </p:nvSpPr>
        <p:spPr>
          <a:xfrm>
            <a:off x="597325" y="2349501"/>
            <a:ext cx="58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314" name="Google Shape;314;g2e6d937acb9_0_213"/>
          <p:cNvPicPr preferRelativeResize="0"/>
          <p:nvPr/>
        </p:nvPicPr>
        <p:blipFill>
          <a:blip r:embed="rId4">
            <a:alphaModFix/>
          </a:blip>
          <a:stretch>
            <a:fillRect/>
          </a:stretch>
        </p:blipFill>
        <p:spPr>
          <a:xfrm>
            <a:off x="1597550" y="1414302"/>
            <a:ext cx="9439250" cy="51445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g2e6d937acb9_0_307"/>
          <p:cNvSpPr txBox="1"/>
          <p:nvPr/>
        </p:nvSpPr>
        <p:spPr>
          <a:xfrm>
            <a:off x="882450" y="1731575"/>
            <a:ext cx="5193600" cy="59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D0D0D"/>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D0D0D"/>
              </a:solidFill>
              <a:highlight>
                <a:srgbClr val="FFFFFF"/>
              </a:highlight>
              <a:latin typeface="Roboto"/>
              <a:ea typeface="Roboto"/>
              <a:cs typeface="Roboto"/>
              <a:sym typeface="Roboto"/>
            </a:endParaRPr>
          </a:p>
        </p:txBody>
      </p:sp>
      <p:sp>
        <p:nvSpPr>
          <p:cNvPr id="320" name="Google Shape;320;g2e6d937acb9_0_307"/>
          <p:cNvSpPr txBox="1"/>
          <p:nvPr/>
        </p:nvSpPr>
        <p:spPr>
          <a:xfrm>
            <a:off x="2422725" y="560075"/>
            <a:ext cx="68124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400"/>
              <a:buFont typeface="Arial"/>
              <a:buNone/>
            </a:pPr>
            <a:r>
              <a:rPr lang="es-CO" sz="4400">
                <a:solidFill>
                  <a:srgbClr val="38AA00"/>
                </a:solidFill>
              </a:rPr>
              <a:t>Modelo relacional</a:t>
            </a:r>
            <a:endParaRPr sz="4400">
              <a:solidFill>
                <a:srgbClr val="38AA00"/>
              </a:solidFill>
            </a:endParaRPr>
          </a:p>
        </p:txBody>
      </p:sp>
      <p:sp>
        <p:nvSpPr>
          <p:cNvPr id="321" name="Google Shape;321;g2e6d937acb9_0_307"/>
          <p:cNvSpPr txBox="1"/>
          <p:nvPr/>
        </p:nvSpPr>
        <p:spPr>
          <a:xfrm>
            <a:off x="615250" y="1878875"/>
            <a:ext cx="4964100" cy="384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p:txBody>
      </p:sp>
      <p:pic>
        <p:nvPicPr>
          <p:cNvPr id="322" name="Google Shape;322;g2e6d937acb9_0_307"/>
          <p:cNvPicPr preferRelativeResize="0"/>
          <p:nvPr/>
        </p:nvPicPr>
        <p:blipFill>
          <a:blip r:embed="rId4">
            <a:alphaModFix/>
          </a:blip>
          <a:stretch>
            <a:fillRect/>
          </a:stretch>
        </p:blipFill>
        <p:spPr>
          <a:xfrm>
            <a:off x="2422725" y="1354175"/>
            <a:ext cx="7585600" cy="51703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g2e6d937acb9_0_401"/>
          <p:cNvSpPr txBox="1"/>
          <p:nvPr/>
        </p:nvSpPr>
        <p:spPr>
          <a:xfrm>
            <a:off x="850425" y="1773050"/>
            <a:ext cx="44628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28" name="Google Shape;328;g2e6d937acb9_0_401"/>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Diccionario de datos</a:t>
            </a:r>
            <a:endParaRPr b="0" i="0" sz="1400" u="none" cap="none" strike="noStrike">
              <a:solidFill>
                <a:srgbClr val="000000"/>
              </a:solidFill>
              <a:latin typeface="Arial"/>
              <a:ea typeface="Arial"/>
              <a:cs typeface="Arial"/>
              <a:sym typeface="Arial"/>
            </a:endParaRPr>
          </a:p>
        </p:txBody>
      </p:sp>
      <p:pic>
        <p:nvPicPr>
          <p:cNvPr id="329" name="Google Shape;329;g2e6d937acb9_0_401"/>
          <p:cNvPicPr preferRelativeResize="0"/>
          <p:nvPr/>
        </p:nvPicPr>
        <p:blipFill>
          <a:blip r:embed="rId4">
            <a:alphaModFix/>
          </a:blip>
          <a:stretch>
            <a:fillRect/>
          </a:stretch>
        </p:blipFill>
        <p:spPr>
          <a:xfrm>
            <a:off x="152400" y="1700775"/>
            <a:ext cx="11887200" cy="41161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3" name="Shape 333"/>
        <p:cNvGrpSpPr/>
        <p:nvPr/>
      </p:nvGrpSpPr>
      <p:grpSpPr>
        <a:xfrm>
          <a:off x="0" y="0"/>
          <a:ext cx="0" cy="0"/>
          <a:chOff x="0" y="0"/>
          <a:chExt cx="0" cy="0"/>
        </a:xfrm>
      </p:grpSpPr>
      <p:sp>
        <p:nvSpPr>
          <p:cNvPr id="334" name="Google Shape;334;g2e6d937acb9_0_494"/>
          <p:cNvSpPr txBox="1"/>
          <p:nvPr/>
        </p:nvSpPr>
        <p:spPr>
          <a:xfrm>
            <a:off x="705650" y="1935900"/>
            <a:ext cx="6944700" cy="755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335" name="Google Shape;335;g2e6d937acb9_0_494"/>
          <p:cNvSpPr txBox="1"/>
          <p:nvPr/>
        </p:nvSpPr>
        <p:spPr>
          <a:xfrm>
            <a:off x="2526250" y="538375"/>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Diagrama de clases</a:t>
            </a:r>
            <a:endParaRPr b="0" i="0" sz="1400" u="none" cap="none" strike="noStrike">
              <a:solidFill>
                <a:srgbClr val="000000"/>
              </a:solidFill>
              <a:latin typeface="Arial"/>
              <a:ea typeface="Arial"/>
              <a:cs typeface="Arial"/>
              <a:sym typeface="Arial"/>
            </a:endParaRPr>
          </a:p>
        </p:txBody>
      </p:sp>
      <p:pic>
        <p:nvPicPr>
          <p:cNvPr id="336" name="Google Shape;336;g2e6d937acb9_0_494"/>
          <p:cNvPicPr preferRelativeResize="0"/>
          <p:nvPr/>
        </p:nvPicPr>
        <p:blipFill rotWithShape="1">
          <a:blip r:embed="rId4">
            <a:alphaModFix/>
          </a:blip>
          <a:srcRect b="24011" l="23687" r="24172" t="24016"/>
          <a:stretch/>
        </p:blipFill>
        <p:spPr>
          <a:xfrm>
            <a:off x="11316750" y="5856750"/>
            <a:ext cx="830477" cy="820851"/>
          </a:xfrm>
          <a:prstGeom prst="rect">
            <a:avLst/>
          </a:prstGeom>
          <a:noFill/>
          <a:ln>
            <a:noFill/>
          </a:ln>
        </p:spPr>
      </p:pic>
      <p:pic>
        <p:nvPicPr>
          <p:cNvPr id="337" name="Google Shape;337;g2e6d937acb9_0_494"/>
          <p:cNvPicPr preferRelativeResize="0"/>
          <p:nvPr/>
        </p:nvPicPr>
        <p:blipFill>
          <a:blip r:embed="rId5">
            <a:alphaModFix/>
          </a:blip>
          <a:stretch>
            <a:fillRect/>
          </a:stretch>
        </p:blipFill>
        <p:spPr>
          <a:xfrm>
            <a:off x="3063375" y="1577675"/>
            <a:ext cx="6769550" cy="4681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1" name="Shape 341"/>
        <p:cNvGrpSpPr/>
        <p:nvPr/>
      </p:nvGrpSpPr>
      <p:grpSpPr>
        <a:xfrm>
          <a:off x="0" y="0"/>
          <a:ext cx="0" cy="0"/>
          <a:chOff x="0" y="0"/>
          <a:chExt cx="0" cy="0"/>
        </a:xfrm>
      </p:grpSpPr>
      <p:sp>
        <p:nvSpPr>
          <p:cNvPr id="342" name="Google Shape;342;g2e6d937acb9_0_588"/>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Diagrama de despliegue</a:t>
            </a:r>
            <a:endParaRPr sz="4400">
              <a:solidFill>
                <a:srgbClr val="38AA00"/>
              </a:solidFill>
            </a:endParaRPr>
          </a:p>
        </p:txBody>
      </p:sp>
      <p:pic>
        <p:nvPicPr>
          <p:cNvPr id="343" name="Google Shape;343;g2e6d937acb9_0_588"/>
          <p:cNvPicPr preferRelativeResize="0"/>
          <p:nvPr/>
        </p:nvPicPr>
        <p:blipFill>
          <a:blip r:embed="rId4">
            <a:alphaModFix/>
          </a:blip>
          <a:stretch>
            <a:fillRect/>
          </a:stretch>
        </p:blipFill>
        <p:spPr>
          <a:xfrm>
            <a:off x="654900" y="1378100"/>
            <a:ext cx="11026950" cy="5105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descr="Imagen que contiene Interfaz de usuario gráfica&#10;&#10;Descripción generada automáticamente" id="348" name="Google Shape;348;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cxnSp>
        <p:nvCxnSpPr>
          <p:cNvPr id="116" name="Google Shape;116;p3"/>
          <p:cNvCxnSpPr/>
          <p:nvPr/>
        </p:nvCxnSpPr>
        <p:spPr>
          <a:xfrm flipH="1" rot="10800000">
            <a:off x="1399699" y="1220659"/>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17" name="Google Shape;117;p3"/>
          <p:cNvSpPr txBox="1"/>
          <p:nvPr/>
        </p:nvSpPr>
        <p:spPr>
          <a:xfrm>
            <a:off x="887775" y="158125"/>
            <a:ext cx="4413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8AA00"/>
                </a:solidFill>
                <a:latin typeface="Work Sans"/>
                <a:ea typeface="Work Sans"/>
                <a:cs typeface="Work Sans"/>
                <a:sym typeface="Work Sans"/>
              </a:rPr>
              <a:t>Índice</a:t>
            </a:r>
            <a:endParaRPr b="0" i="0" sz="1400" u="none" cap="none" strike="noStrike">
              <a:solidFill>
                <a:srgbClr val="38AA00"/>
              </a:solidFill>
              <a:latin typeface="Arial"/>
              <a:ea typeface="Arial"/>
              <a:cs typeface="Arial"/>
              <a:sym typeface="Arial"/>
            </a:endParaRPr>
          </a:p>
        </p:txBody>
      </p:sp>
      <p:sp>
        <p:nvSpPr>
          <p:cNvPr id="118" name="Google Shape;118;p3"/>
          <p:cNvSpPr txBox="1"/>
          <p:nvPr/>
        </p:nvSpPr>
        <p:spPr>
          <a:xfrm>
            <a:off x="1988900" y="252439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Pregunta problema </a:t>
            </a:r>
            <a:endParaRPr b="0" i="0" sz="1500" u="none" cap="none" strike="noStrike">
              <a:solidFill>
                <a:srgbClr val="000000"/>
              </a:solidFill>
              <a:latin typeface="Arial"/>
              <a:ea typeface="Arial"/>
              <a:cs typeface="Arial"/>
              <a:sym typeface="Arial"/>
            </a:endParaRPr>
          </a:p>
        </p:txBody>
      </p:sp>
      <p:sp>
        <p:nvSpPr>
          <p:cNvPr id="119" name="Google Shape;119;p3"/>
          <p:cNvSpPr txBox="1"/>
          <p:nvPr/>
        </p:nvSpPr>
        <p:spPr>
          <a:xfrm>
            <a:off x="2719700" y="1378438"/>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2</a:t>
            </a:r>
            <a:endParaRPr b="0" i="0" sz="4800" u="none" cap="none" strike="noStrike">
              <a:solidFill>
                <a:srgbClr val="000000"/>
              </a:solidFill>
              <a:latin typeface="Calibri"/>
              <a:ea typeface="Calibri"/>
              <a:cs typeface="Calibri"/>
              <a:sym typeface="Calibri"/>
            </a:endParaRPr>
          </a:p>
        </p:txBody>
      </p:sp>
      <p:cxnSp>
        <p:nvCxnSpPr>
          <p:cNvPr id="120" name="Google Shape;120;p3"/>
          <p:cNvCxnSpPr/>
          <p:nvPr/>
        </p:nvCxnSpPr>
        <p:spPr>
          <a:xfrm>
            <a:off x="2302699" y="232895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1" name="Google Shape;121;p3"/>
          <p:cNvSpPr txBox="1"/>
          <p:nvPr/>
        </p:nvSpPr>
        <p:spPr>
          <a:xfrm>
            <a:off x="3734338" y="25243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Objetivo general</a:t>
            </a:r>
            <a:endParaRPr b="0" i="0" sz="1500" u="none" cap="none" strike="noStrike">
              <a:solidFill>
                <a:srgbClr val="000000"/>
              </a:solidFill>
              <a:latin typeface="Arial"/>
              <a:ea typeface="Arial"/>
              <a:cs typeface="Arial"/>
              <a:sym typeface="Arial"/>
            </a:endParaRPr>
          </a:p>
        </p:txBody>
      </p:sp>
      <p:sp>
        <p:nvSpPr>
          <p:cNvPr id="122" name="Google Shape;122;p3"/>
          <p:cNvSpPr txBox="1"/>
          <p:nvPr/>
        </p:nvSpPr>
        <p:spPr>
          <a:xfrm>
            <a:off x="4465138" y="13784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3</a:t>
            </a:r>
            <a:endParaRPr b="0" i="0" sz="4800" u="none" cap="none" strike="noStrike">
              <a:solidFill>
                <a:srgbClr val="000000"/>
              </a:solidFill>
              <a:latin typeface="Calibri"/>
              <a:ea typeface="Calibri"/>
              <a:cs typeface="Calibri"/>
              <a:sym typeface="Calibri"/>
            </a:endParaRPr>
          </a:p>
        </p:txBody>
      </p:sp>
      <p:cxnSp>
        <p:nvCxnSpPr>
          <p:cNvPr id="123" name="Google Shape;123;p3"/>
          <p:cNvCxnSpPr/>
          <p:nvPr/>
        </p:nvCxnSpPr>
        <p:spPr>
          <a:xfrm>
            <a:off x="4048137" y="23289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4" name="Google Shape;124;p3"/>
          <p:cNvSpPr txBox="1"/>
          <p:nvPr/>
        </p:nvSpPr>
        <p:spPr>
          <a:xfrm>
            <a:off x="5759625" y="25243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Objetivo específicos</a:t>
            </a:r>
            <a:endParaRPr b="0" i="0" sz="1500" u="none" cap="none" strike="noStrike">
              <a:solidFill>
                <a:srgbClr val="000000"/>
              </a:solidFill>
              <a:latin typeface="Arial"/>
              <a:ea typeface="Arial"/>
              <a:cs typeface="Arial"/>
              <a:sym typeface="Arial"/>
            </a:endParaRPr>
          </a:p>
        </p:txBody>
      </p:sp>
      <p:sp>
        <p:nvSpPr>
          <p:cNvPr id="125" name="Google Shape;125;p3"/>
          <p:cNvSpPr txBox="1"/>
          <p:nvPr/>
        </p:nvSpPr>
        <p:spPr>
          <a:xfrm>
            <a:off x="6490425" y="13784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4</a:t>
            </a:r>
            <a:endParaRPr b="0" i="0" sz="4800" u="none" cap="none" strike="noStrike">
              <a:solidFill>
                <a:srgbClr val="000000"/>
              </a:solidFill>
              <a:latin typeface="Calibri"/>
              <a:ea typeface="Calibri"/>
              <a:cs typeface="Calibri"/>
              <a:sym typeface="Calibri"/>
            </a:endParaRPr>
          </a:p>
        </p:txBody>
      </p:sp>
      <p:cxnSp>
        <p:nvCxnSpPr>
          <p:cNvPr id="126" name="Google Shape;126;p3"/>
          <p:cNvCxnSpPr/>
          <p:nvPr/>
        </p:nvCxnSpPr>
        <p:spPr>
          <a:xfrm>
            <a:off x="6073424" y="23289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7" name="Google Shape;127;p3"/>
          <p:cNvSpPr txBox="1"/>
          <p:nvPr/>
        </p:nvSpPr>
        <p:spPr>
          <a:xfrm>
            <a:off x="7760225" y="25243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Justificación</a:t>
            </a:r>
            <a:endParaRPr b="0" i="0" sz="1500" u="none" cap="none" strike="noStrike">
              <a:solidFill>
                <a:srgbClr val="38AA00"/>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t/>
            </a:r>
            <a:endParaRPr b="0" i="0" sz="1500" u="none" cap="none" strike="noStrike">
              <a:solidFill>
                <a:srgbClr val="38AA00"/>
              </a:solidFill>
              <a:latin typeface="Arial"/>
              <a:ea typeface="Arial"/>
              <a:cs typeface="Arial"/>
              <a:sym typeface="Arial"/>
            </a:endParaRPr>
          </a:p>
        </p:txBody>
      </p:sp>
      <p:sp>
        <p:nvSpPr>
          <p:cNvPr id="128" name="Google Shape;128;p3"/>
          <p:cNvSpPr txBox="1"/>
          <p:nvPr/>
        </p:nvSpPr>
        <p:spPr>
          <a:xfrm>
            <a:off x="8491025" y="13784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5</a:t>
            </a:r>
            <a:endParaRPr b="0" i="0" sz="4800" u="none" cap="none" strike="noStrike">
              <a:solidFill>
                <a:srgbClr val="000000"/>
              </a:solidFill>
              <a:latin typeface="Calibri"/>
              <a:ea typeface="Calibri"/>
              <a:cs typeface="Calibri"/>
              <a:sym typeface="Calibri"/>
            </a:endParaRPr>
          </a:p>
        </p:txBody>
      </p:sp>
      <p:cxnSp>
        <p:nvCxnSpPr>
          <p:cNvPr id="129" name="Google Shape;129;p3"/>
          <p:cNvCxnSpPr/>
          <p:nvPr/>
        </p:nvCxnSpPr>
        <p:spPr>
          <a:xfrm>
            <a:off x="8074024" y="23289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0" name="Google Shape;130;p3"/>
          <p:cNvSpPr txBox="1"/>
          <p:nvPr/>
        </p:nvSpPr>
        <p:spPr>
          <a:xfrm>
            <a:off x="9592125" y="25243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Delimitación y alcance</a:t>
            </a:r>
            <a:endParaRPr b="0" i="0" sz="1500" u="none" cap="none" strike="noStrike">
              <a:solidFill>
                <a:srgbClr val="000000"/>
              </a:solidFill>
              <a:latin typeface="Arial"/>
              <a:ea typeface="Arial"/>
              <a:cs typeface="Arial"/>
              <a:sym typeface="Arial"/>
            </a:endParaRPr>
          </a:p>
        </p:txBody>
      </p:sp>
      <p:sp>
        <p:nvSpPr>
          <p:cNvPr id="131" name="Google Shape;131;p3"/>
          <p:cNvSpPr txBox="1"/>
          <p:nvPr/>
        </p:nvSpPr>
        <p:spPr>
          <a:xfrm>
            <a:off x="10322925" y="13784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6</a:t>
            </a:r>
            <a:endParaRPr b="0" i="0" sz="4800" u="none" cap="none" strike="noStrike">
              <a:solidFill>
                <a:srgbClr val="000000"/>
              </a:solidFill>
              <a:latin typeface="Calibri"/>
              <a:ea typeface="Calibri"/>
              <a:cs typeface="Calibri"/>
              <a:sym typeface="Calibri"/>
            </a:endParaRPr>
          </a:p>
        </p:txBody>
      </p:sp>
      <p:cxnSp>
        <p:nvCxnSpPr>
          <p:cNvPr id="132" name="Google Shape;132;p3"/>
          <p:cNvCxnSpPr/>
          <p:nvPr/>
        </p:nvCxnSpPr>
        <p:spPr>
          <a:xfrm>
            <a:off x="9905924" y="23289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3" name="Google Shape;133;p3"/>
          <p:cNvSpPr txBox="1"/>
          <p:nvPr/>
        </p:nvSpPr>
        <p:spPr>
          <a:xfrm>
            <a:off x="-12" y="410593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BPMN</a:t>
            </a:r>
            <a:endParaRPr b="0" i="0" sz="1500" u="none" cap="none" strike="noStrike">
              <a:solidFill>
                <a:srgbClr val="000000"/>
              </a:solidFill>
              <a:latin typeface="Arial"/>
              <a:ea typeface="Arial"/>
              <a:cs typeface="Arial"/>
              <a:sym typeface="Arial"/>
            </a:endParaRPr>
          </a:p>
        </p:txBody>
      </p:sp>
      <p:sp>
        <p:nvSpPr>
          <p:cNvPr id="134" name="Google Shape;134;p3"/>
          <p:cNvSpPr txBox="1"/>
          <p:nvPr/>
        </p:nvSpPr>
        <p:spPr>
          <a:xfrm>
            <a:off x="730788" y="295997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7</a:t>
            </a:r>
            <a:endParaRPr b="0" i="0" sz="4800" u="none" cap="none" strike="noStrike">
              <a:solidFill>
                <a:srgbClr val="000000"/>
              </a:solidFill>
              <a:latin typeface="Calibri"/>
              <a:ea typeface="Calibri"/>
              <a:cs typeface="Calibri"/>
              <a:sym typeface="Calibri"/>
            </a:endParaRPr>
          </a:p>
        </p:txBody>
      </p:sp>
      <p:cxnSp>
        <p:nvCxnSpPr>
          <p:cNvPr id="135" name="Google Shape;135;p3"/>
          <p:cNvCxnSpPr/>
          <p:nvPr/>
        </p:nvCxnSpPr>
        <p:spPr>
          <a:xfrm>
            <a:off x="313786" y="39104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6" name="Google Shape;136;p3"/>
          <p:cNvSpPr txBox="1"/>
          <p:nvPr/>
        </p:nvSpPr>
        <p:spPr>
          <a:xfrm>
            <a:off x="1975463" y="410593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Recolección de datos</a:t>
            </a:r>
            <a:endParaRPr b="0" i="0" sz="1500" u="none" cap="none" strike="noStrike">
              <a:solidFill>
                <a:srgbClr val="000000"/>
              </a:solidFill>
              <a:latin typeface="Arial"/>
              <a:ea typeface="Arial"/>
              <a:cs typeface="Arial"/>
              <a:sym typeface="Arial"/>
            </a:endParaRPr>
          </a:p>
        </p:txBody>
      </p:sp>
      <p:sp>
        <p:nvSpPr>
          <p:cNvPr id="137" name="Google Shape;137;p3"/>
          <p:cNvSpPr txBox="1"/>
          <p:nvPr/>
        </p:nvSpPr>
        <p:spPr>
          <a:xfrm>
            <a:off x="2706263" y="295997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8</a:t>
            </a:r>
            <a:endParaRPr b="0" i="0" sz="4800" u="none" cap="none" strike="noStrike">
              <a:solidFill>
                <a:srgbClr val="000000"/>
              </a:solidFill>
              <a:latin typeface="Calibri"/>
              <a:ea typeface="Calibri"/>
              <a:cs typeface="Calibri"/>
              <a:sym typeface="Calibri"/>
            </a:endParaRPr>
          </a:p>
        </p:txBody>
      </p:sp>
      <p:cxnSp>
        <p:nvCxnSpPr>
          <p:cNvPr id="138" name="Google Shape;138;p3"/>
          <p:cNvCxnSpPr/>
          <p:nvPr/>
        </p:nvCxnSpPr>
        <p:spPr>
          <a:xfrm>
            <a:off x="2289262" y="39104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9" name="Google Shape;139;p3"/>
          <p:cNvSpPr txBox="1"/>
          <p:nvPr/>
        </p:nvSpPr>
        <p:spPr>
          <a:xfrm>
            <a:off x="5657451" y="410593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Requisitos funcionales </a:t>
            </a:r>
            <a:endParaRPr b="0" i="0" sz="1500" u="none" cap="none" strike="noStrike">
              <a:solidFill>
                <a:srgbClr val="000000"/>
              </a:solidFill>
              <a:latin typeface="Arial"/>
              <a:ea typeface="Arial"/>
              <a:cs typeface="Arial"/>
              <a:sym typeface="Arial"/>
            </a:endParaRPr>
          </a:p>
        </p:txBody>
      </p:sp>
      <p:sp>
        <p:nvSpPr>
          <p:cNvPr id="140" name="Google Shape;140;p3"/>
          <p:cNvSpPr txBox="1"/>
          <p:nvPr/>
        </p:nvSpPr>
        <p:spPr>
          <a:xfrm>
            <a:off x="6248208" y="295997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10</a:t>
            </a:r>
            <a:endParaRPr b="0" i="0" sz="4800" u="none" cap="none" strike="noStrike">
              <a:solidFill>
                <a:srgbClr val="000000"/>
              </a:solidFill>
              <a:latin typeface="Calibri"/>
              <a:ea typeface="Calibri"/>
              <a:cs typeface="Calibri"/>
              <a:sym typeface="Calibri"/>
            </a:endParaRPr>
          </a:p>
        </p:txBody>
      </p:sp>
      <p:cxnSp>
        <p:nvCxnSpPr>
          <p:cNvPr id="141" name="Google Shape;141;p3"/>
          <p:cNvCxnSpPr/>
          <p:nvPr/>
        </p:nvCxnSpPr>
        <p:spPr>
          <a:xfrm>
            <a:off x="5971249" y="39104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2" name="Google Shape;142;p3"/>
          <p:cNvSpPr txBox="1"/>
          <p:nvPr/>
        </p:nvSpPr>
        <p:spPr>
          <a:xfrm>
            <a:off x="7660738" y="410593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Prototipo</a:t>
            </a:r>
            <a:endParaRPr b="0" i="0" sz="1500" u="none" cap="none" strike="noStrike">
              <a:solidFill>
                <a:srgbClr val="000000"/>
              </a:solidFill>
              <a:latin typeface="Arial"/>
              <a:ea typeface="Arial"/>
              <a:cs typeface="Arial"/>
              <a:sym typeface="Arial"/>
            </a:endParaRPr>
          </a:p>
        </p:txBody>
      </p:sp>
      <p:sp>
        <p:nvSpPr>
          <p:cNvPr id="143" name="Google Shape;143;p3"/>
          <p:cNvSpPr txBox="1"/>
          <p:nvPr/>
        </p:nvSpPr>
        <p:spPr>
          <a:xfrm>
            <a:off x="8216949" y="295997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11</a:t>
            </a:r>
            <a:endParaRPr b="0" i="0" sz="4800" u="none" cap="none" strike="noStrike">
              <a:solidFill>
                <a:srgbClr val="000000"/>
              </a:solidFill>
              <a:latin typeface="Calibri"/>
              <a:ea typeface="Calibri"/>
              <a:cs typeface="Calibri"/>
              <a:sym typeface="Calibri"/>
            </a:endParaRPr>
          </a:p>
        </p:txBody>
      </p:sp>
      <p:cxnSp>
        <p:nvCxnSpPr>
          <p:cNvPr id="144" name="Google Shape;144;p3"/>
          <p:cNvCxnSpPr/>
          <p:nvPr/>
        </p:nvCxnSpPr>
        <p:spPr>
          <a:xfrm>
            <a:off x="7971712" y="39104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5" name="Google Shape;145;p3"/>
          <p:cNvSpPr txBox="1"/>
          <p:nvPr/>
        </p:nvSpPr>
        <p:spPr>
          <a:xfrm>
            <a:off x="3865638" y="410593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Conclusión </a:t>
            </a:r>
            <a:endParaRPr b="0" i="0" sz="1500" u="none" cap="none" strike="noStrike">
              <a:solidFill>
                <a:srgbClr val="000000"/>
              </a:solidFill>
              <a:latin typeface="Arial"/>
              <a:ea typeface="Arial"/>
              <a:cs typeface="Arial"/>
              <a:sym typeface="Arial"/>
            </a:endParaRPr>
          </a:p>
        </p:txBody>
      </p:sp>
      <p:sp>
        <p:nvSpPr>
          <p:cNvPr id="146" name="Google Shape;146;p3"/>
          <p:cNvSpPr txBox="1"/>
          <p:nvPr/>
        </p:nvSpPr>
        <p:spPr>
          <a:xfrm>
            <a:off x="4613332" y="295997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9</a:t>
            </a:r>
            <a:endParaRPr b="0" i="0" sz="4800" u="none" cap="none" strike="noStrike">
              <a:solidFill>
                <a:srgbClr val="000000"/>
              </a:solidFill>
              <a:latin typeface="Calibri"/>
              <a:ea typeface="Calibri"/>
              <a:cs typeface="Calibri"/>
              <a:sym typeface="Calibri"/>
            </a:endParaRPr>
          </a:p>
        </p:txBody>
      </p:sp>
      <p:cxnSp>
        <p:nvCxnSpPr>
          <p:cNvPr id="147" name="Google Shape;147;p3"/>
          <p:cNvCxnSpPr/>
          <p:nvPr/>
        </p:nvCxnSpPr>
        <p:spPr>
          <a:xfrm>
            <a:off x="4176612" y="39104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8" name="Google Shape;148;p3"/>
          <p:cNvSpPr txBox="1"/>
          <p:nvPr/>
        </p:nvSpPr>
        <p:spPr>
          <a:xfrm>
            <a:off x="109700" y="252439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Planteamiento del problema</a:t>
            </a:r>
            <a:endParaRPr b="0" i="0" sz="1500" u="none" cap="none" strike="noStrike">
              <a:solidFill>
                <a:srgbClr val="000000"/>
              </a:solidFill>
              <a:latin typeface="Arial"/>
              <a:ea typeface="Arial"/>
              <a:cs typeface="Arial"/>
              <a:sym typeface="Arial"/>
            </a:endParaRPr>
          </a:p>
        </p:txBody>
      </p:sp>
      <p:sp>
        <p:nvSpPr>
          <p:cNvPr id="149" name="Google Shape;149;p3"/>
          <p:cNvSpPr txBox="1"/>
          <p:nvPr/>
        </p:nvSpPr>
        <p:spPr>
          <a:xfrm>
            <a:off x="840500" y="1378438"/>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a:t>
            </a:r>
            <a:endParaRPr b="0" i="0" sz="4800" u="none" cap="none" strike="noStrike">
              <a:solidFill>
                <a:srgbClr val="000000"/>
              </a:solidFill>
              <a:latin typeface="Calibri"/>
              <a:ea typeface="Calibri"/>
              <a:cs typeface="Calibri"/>
              <a:sym typeface="Calibri"/>
            </a:endParaRPr>
          </a:p>
        </p:txBody>
      </p:sp>
      <p:cxnSp>
        <p:nvCxnSpPr>
          <p:cNvPr id="150" name="Google Shape;150;p3"/>
          <p:cNvCxnSpPr/>
          <p:nvPr/>
        </p:nvCxnSpPr>
        <p:spPr>
          <a:xfrm>
            <a:off x="423499" y="232895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51" name="Google Shape;151;p3"/>
          <p:cNvSpPr txBox="1"/>
          <p:nvPr/>
        </p:nvSpPr>
        <p:spPr>
          <a:xfrm>
            <a:off x="9592113" y="4105961"/>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Fichas técnicas</a:t>
            </a:r>
            <a:endParaRPr sz="1500">
              <a:solidFill>
                <a:schemeClr val="dk1"/>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52" name="Google Shape;152;p3"/>
          <p:cNvSpPr txBox="1"/>
          <p:nvPr/>
        </p:nvSpPr>
        <p:spPr>
          <a:xfrm>
            <a:off x="10148324" y="2960000"/>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a:t>
            </a:r>
            <a:r>
              <a:rPr lang="es-CO" sz="4800">
                <a:latin typeface="Calibri"/>
                <a:ea typeface="Calibri"/>
                <a:cs typeface="Calibri"/>
                <a:sym typeface="Calibri"/>
              </a:rPr>
              <a:t>2</a:t>
            </a:r>
            <a:endParaRPr b="0" i="0" sz="4800" u="none" cap="none" strike="noStrike">
              <a:solidFill>
                <a:srgbClr val="000000"/>
              </a:solidFill>
              <a:latin typeface="Calibri"/>
              <a:ea typeface="Calibri"/>
              <a:cs typeface="Calibri"/>
              <a:sym typeface="Calibri"/>
            </a:endParaRPr>
          </a:p>
        </p:txBody>
      </p:sp>
      <p:cxnSp>
        <p:nvCxnSpPr>
          <p:cNvPr id="153" name="Google Shape;153;p3"/>
          <p:cNvCxnSpPr/>
          <p:nvPr/>
        </p:nvCxnSpPr>
        <p:spPr>
          <a:xfrm>
            <a:off x="9903087" y="391052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54" name="Google Shape;154;p3"/>
          <p:cNvSpPr txBox="1"/>
          <p:nvPr/>
        </p:nvSpPr>
        <p:spPr>
          <a:xfrm>
            <a:off x="109688" y="5880536"/>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Caso de uso </a:t>
            </a:r>
            <a:endParaRPr b="0" i="0" sz="1500" u="none" cap="none" strike="noStrike">
              <a:solidFill>
                <a:srgbClr val="000000"/>
              </a:solidFill>
              <a:latin typeface="Arial"/>
              <a:ea typeface="Arial"/>
              <a:cs typeface="Arial"/>
              <a:sym typeface="Arial"/>
            </a:endParaRPr>
          </a:p>
        </p:txBody>
      </p:sp>
      <p:sp>
        <p:nvSpPr>
          <p:cNvPr id="155" name="Google Shape;155;p3"/>
          <p:cNvSpPr txBox="1"/>
          <p:nvPr/>
        </p:nvSpPr>
        <p:spPr>
          <a:xfrm>
            <a:off x="660358" y="470312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13</a:t>
            </a:r>
            <a:endParaRPr b="0" i="0" sz="4800" u="none" cap="none" strike="noStrike">
              <a:solidFill>
                <a:srgbClr val="000000"/>
              </a:solidFill>
              <a:latin typeface="Calibri"/>
              <a:ea typeface="Calibri"/>
              <a:cs typeface="Calibri"/>
              <a:sym typeface="Calibri"/>
            </a:endParaRPr>
          </a:p>
        </p:txBody>
      </p:sp>
      <p:cxnSp>
        <p:nvCxnSpPr>
          <p:cNvPr id="156" name="Google Shape;156;p3"/>
          <p:cNvCxnSpPr/>
          <p:nvPr/>
        </p:nvCxnSpPr>
        <p:spPr>
          <a:xfrm>
            <a:off x="423486" y="56850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57" name="Google Shape;157;p3"/>
          <p:cNvSpPr txBox="1"/>
          <p:nvPr/>
        </p:nvSpPr>
        <p:spPr>
          <a:xfrm>
            <a:off x="2085163" y="5880536"/>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Modelo entidad</a:t>
            </a:r>
            <a:endParaRPr sz="1500">
              <a:solidFill>
                <a:schemeClr val="dk1"/>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58" name="Google Shape;158;p3"/>
          <p:cNvSpPr txBox="1"/>
          <p:nvPr/>
        </p:nvSpPr>
        <p:spPr>
          <a:xfrm>
            <a:off x="2594594" y="470312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14</a:t>
            </a:r>
            <a:endParaRPr b="0" i="0" sz="4800" u="none" cap="none" strike="noStrike">
              <a:solidFill>
                <a:srgbClr val="000000"/>
              </a:solidFill>
              <a:latin typeface="Calibri"/>
              <a:ea typeface="Calibri"/>
              <a:cs typeface="Calibri"/>
              <a:sym typeface="Calibri"/>
            </a:endParaRPr>
          </a:p>
        </p:txBody>
      </p:sp>
      <p:cxnSp>
        <p:nvCxnSpPr>
          <p:cNvPr id="159" name="Google Shape;159;p3"/>
          <p:cNvCxnSpPr/>
          <p:nvPr/>
        </p:nvCxnSpPr>
        <p:spPr>
          <a:xfrm>
            <a:off x="2398962" y="56850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60" name="Google Shape;160;p3"/>
          <p:cNvSpPr txBox="1"/>
          <p:nvPr/>
        </p:nvSpPr>
        <p:spPr>
          <a:xfrm>
            <a:off x="5767151" y="5880536"/>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Diccionario de datos</a:t>
            </a:r>
            <a:endParaRPr sz="1500">
              <a:solidFill>
                <a:srgbClr val="38AA00"/>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61" name="Google Shape;161;p3"/>
          <p:cNvSpPr txBox="1"/>
          <p:nvPr/>
        </p:nvSpPr>
        <p:spPr>
          <a:xfrm>
            <a:off x="6357908" y="473457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16</a:t>
            </a:r>
            <a:endParaRPr b="0" i="0" sz="4800" u="none" cap="none" strike="noStrike">
              <a:solidFill>
                <a:srgbClr val="000000"/>
              </a:solidFill>
              <a:latin typeface="Calibri"/>
              <a:ea typeface="Calibri"/>
              <a:cs typeface="Calibri"/>
              <a:sym typeface="Calibri"/>
            </a:endParaRPr>
          </a:p>
        </p:txBody>
      </p:sp>
      <p:cxnSp>
        <p:nvCxnSpPr>
          <p:cNvPr id="162" name="Google Shape;162;p3"/>
          <p:cNvCxnSpPr/>
          <p:nvPr/>
        </p:nvCxnSpPr>
        <p:spPr>
          <a:xfrm>
            <a:off x="6080949" y="56850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63" name="Google Shape;163;p3"/>
          <p:cNvSpPr txBox="1"/>
          <p:nvPr/>
        </p:nvSpPr>
        <p:spPr>
          <a:xfrm>
            <a:off x="7770438" y="5880536"/>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Diagrama de clases</a:t>
            </a:r>
            <a:endParaRPr sz="1500">
              <a:solidFill>
                <a:schemeClr val="dk1"/>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64" name="Google Shape;164;p3"/>
          <p:cNvSpPr txBox="1"/>
          <p:nvPr/>
        </p:nvSpPr>
        <p:spPr>
          <a:xfrm>
            <a:off x="8326649" y="473457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17</a:t>
            </a:r>
            <a:endParaRPr b="0" i="0" sz="4800" u="none" cap="none" strike="noStrike">
              <a:solidFill>
                <a:srgbClr val="000000"/>
              </a:solidFill>
              <a:latin typeface="Calibri"/>
              <a:ea typeface="Calibri"/>
              <a:cs typeface="Calibri"/>
              <a:sym typeface="Calibri"/>
            </a:endParaRPr>
          </a:p>
        </p:txBody>
      </p:sp>
      <p:cxnSp>
        <p:nvCxnSpPr>
          <p:cNvPr id="165" name="Google Shape;165;p3"/>
          <p:cNvCxnSpPr/>
          <p:nvPr/>
        </p:nvCxnSpPr>
        <p:spPr>
          <a:xfrm>
            <a:off x="8081412" y="56850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66" name="Google Shape;166;p3"/>
          <p:cNvSpPr txBox="1"/>
          <p:nvPr/>
        </p:nvSpPr>
        <p:spPr>
          <a:xfrm>
            <a:off x="3975338" y="5880536"/>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Modelo relacional</a:t>
            </a:r>
            <a:endParaRPr sz="1500">
              <a:solidFill>
                <a:schemeClr val="dk1"/>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67" name="Google Shape;167;p3"/>
          <p:cNvSpPr txBox="1"/>
          <p:nvPr/>
        </p:nvSpPr>
        <p:spPr>
          <a:xfrm>
            <a:off x="4479651" y="4703125"/>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15</a:t>
            </a:r>
            <a:endParaRPr b="0" i="0" sz="4800" u="none" cap="none" strike="noStrike">
              <a:solidFill>
                <a:srgbClr val="000000"/>
              </a:solidFill>
              <a:latin typeface="Calibri"/>
              <a:ea typeface="Calibri"/>
              <a:cs typeface="Calibri"/>
              <a:sym typeface="Calibri"/>
            </a:endParaRPr>
          </a:p>
        </p:txBody>
      </p:sp>
      <p:cxnSp>
        <p:nvCxnSpPr>
          <p:cNvPr id="168" name="Google Shape;168;p3"/>
          <p:cNvCxnSpPr/>
          <p:nvPr/>
        </p:nvCxnSpPr>
        <p:spPr>
          <a:xfrm>
            <a:off x="4286312" y="568509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69" name="Google Shape;169;p3"/>
          <p:cNvSpPr txBox="1"/>
          <p:nvPr/>
        </p:nvSpPr>
        <p:spPr>
          <a:xfrm>
            <a:off x="9701813" y="5880561"/>
            <a:ext cx="1988100" cy="435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8AA00"/>
              </a:buClr>
              <a:buSzPts val="4400"/>
              <a:buFont typeface="Work Sans Light"/>
              <a:buNone/>
            </a:pPr>
            <a:r>
              <a:rPr lang="es-CO" sz="1500">
                <a:solidFill>
                  <a:srgbClr val="38AA00"/>
                </a:solidFill>
              </a:rPr>
              <a:t>Diagrama de despliegue</a:t>
            </a:r>
            <a:endParaRPr sz="1500">
              <a:solidFill>
                <a:schemeClr val="dk1"/>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70" name="Google Shape;170;p3"/>
          <p:cNvSpPr txBox="1"/>
          <p:nvPr/>
        </p:nvSpPr>
        <p:spPr>
          <a:xfrm>
            <a:off x="10258024" y="4734600"/>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18</a:t>
            </a:r>
            <a:endParaRPr b="0" i="0" sz="4800" u="none" cap="none" strike="noStrike">
              <a:solidFill>
                <a:srgbClr val="000000"/>
              </a:solidFill>
              <a:latin typeface="Calibri"/>
              <a:ea typeface="Calibri"/>
              <a:cs typeface="Calibri"/>
              <a:sym typeface="Calibri"/>
            </a:endParaRPr>
          </a:p>
        </p:txBody>
      </p:sp>
      <p:cxnSp>
        <p:nvCxnSpPr>
          <p:cNvPr id="171" name="Google Shape;171;p3"/>
          <p:cNvCxnSpPr/>
          <p:nvPr/>
        </p:nvCxnSpPr>
        <p:spPr>
          <a:xfrm>
            <a:off x="10012787" y="5685122"/>
            <a:ext cx="1366200" cy="2400"/>
          </a:xfrm>
          <a:prstGeom prst="straightConnector1">
            <a:avLst/>
          </a:prstGeom>
          <a:noFill/>
          <a:ln cap="flat" cmpd="sng" w="9525">
            <a:solidFill>
              <a:srgbClr val="38AA0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6"/>
          <p:cNvSpPr txBox="1"/>
          <p:nvPr/>
        </p:nvSpPr>
        <p:spPr>
          <a:xfrm>
            <a:off x="690750" y="2636250"/>
            <a:ext cx="5459100" cy="2970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El bar DisruptivoClub se encuentra ubicado en la localidad de Chapinero y se especializa en la preparación de bebidas gastronómicas.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 A través de una entrevista realizada al propietario, se identificaron oportunidades para mejorar el servicio y la experiencia de los usuarios mediante la implementación de un sistema de visualización para el establecimiento.</a:t>
            </a:r>
            <a:endParaRPr b="0" i="0" sz="1200" u="none" cap="none" strike="noStrike">
              <a:solidFill>
                <a:schemeClr val="dk1"/>
              </a:solidFill>
              <a:highlight>
                <a:schemeClr val="lt1"/>
              </a:highlight>
              <a:latin typeface="Arial"/>
              <a:ea typeface="Arial"/>
              <a:cs typeface="Arial"/>
              <a:sym typeface="Arial"/>
            </a:endParaRPr>
          </a:p>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78" name="Google Shape;178;p6"/>
          <p:cNvSpPr txBox="1"/>
          <p:nvPr/>
        </p:nvSpPr>
        <p:spPr>
          <a:xfrm>
            <a:off x="690750" y="263525"/>
            <a:ext cx="47961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Planteamiento del </a:t>
            </a:r>
            <a:endParaRPr b="0" i="0" sz="36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problema</a:t>
            </a:r>
            <a:endParaRPr b="0" i="0" sz="3600" u="none" cap="none" strike="noStrike">
              <a:solidFill>
                <a:srgbClr val="38AA00"/>
              </a:solidFill>
              <a:latin typeface="Arial"/>
              <a:ea typeface="Arial"/>
              <a:cs typeface="Arial"/>
              <a:sym typeface="Arial"/>
            </a:endParaRPr>
          </a:p>
        </p:txBody>
      </p:sp>
      <p:pic>
        <p:nvPicPr>
          <p:cNvPr id="179" name="Google Shape;179;p6"/>
          <p:cNvPicPr preferRelativeResize="0"/>
          <p:nvPr/>
        </p:nvPicPr>
        <p:blipFill rotWithShape="1">
          <a:blip r:embed="rId4">
            <a:alphaModFix/>
          </a:blip>
          <a:srcRect b="0" l="0" r="0" t="0"/>
          <a:stretch/>
        </p:blipFill>
        <p:spPr>
          <a:xfrm>
            <a:off x="7389175" y="2057950"/>
            <a:ext cx="3927575" cy="251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3" name="Shape 183"/>
        <p:cNvGrpSpPr/>
        <p:nvPr/>
      </p:nvGrpSpPr>
      <p:grpSpPr>
        <a:xfrm>
          <a:off x="0" y="0"/>
          <a:ext cx="0" cy="0"/>
          <a:chOff x="0" y="0"/>
          <a:chExt cx="0" cy="0"/>
        </a:xfrm>
      </p:grpSpPr>
      <p:sp>
        <p:nvSpPr>
          <p:cNvPr id="184" name="Google Shape;184;g1f5331a6543_1_3"/>
          <p:cNvSpPr txBox="1"/>
          <p:nvPr/>
        </p:nvSpPr>
        <p:spPr>
          <a:xfrm>
            <a:off x="690750" y="2636250"/>
            <a:ext cx="5459100" cy="16776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chemeClr val="dk1"/>
              </a:buClr>
              <a:buSzPts val="11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1200"/>
              </a:spcBef>
              <a:spcAft>
                <a:spcPts val="0"/>
              </a:spcAft>
              <a:buClr>
                <a:schemeClr val="dk1"/>
              </a:buClr>
              <a:buSzPts val="1100"/>
              <a:buFont typeface="Arial"/>
              <a:buNone/>
            </a:pPr>
            <a:r>
              <a:rPr b="0" i="0" lang="es-CO" sz="1400" u="none" cap="none" strike="noStrike">
                <a:solidFill>
                  <a:srgbClr val="0D0D0D"/>
                </a:solidFill>
                <a:highlight>
                  <a:srgbClr val="FFFFFF"/>
                </a:highlight>
                <a:latin typeface="Roboto"/>
                <a:ea typeface="Roboto"/>
                <a:cs typeface="Roboto"/>
                <a:sym typeface="Roboto"/>
              </a:rPr>
              <a:t>¿Cómo se podría optimizar la experiencia de los clientes al ordenar en bares mediante un sistema de visualización de un menú digital?</a:t>
            </a:r>
            <a:endParaRPr b="0" i="0" sz="1400" u="none" cap="none" strike="noStrike">
              <a:solidFill>
                <a:srgbClr val="0D0D0D"/>
              </a:solidFill>
              <a:highlight>
                <a:srgbClr val="FFFFFF"/>
              </a:highlight>
              <a:latin typeface="Roboto"/>
              <a:ea typeface="Roboto"/>
              <a:cs typeface="Roboto"/>
              <a:sym typeface="Roboto"/>
            </a:endParaRPr>
          </a:p>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g1f5331a6543_1_3"/>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86" name="Google Shape;186;g1f5331a6543_1_3"/>
          <p:cNvSpPr txBox="1"/>
          <p:nvPr/>
        </p:nvSpPr>
        <p:spPr>
          <a:xfrm>
            <a:off x="690750" y="263525"/>
            <a:ext cx="4796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Pregunta problema</a:t>
            </a:r>
            <a:endParaRPr b="0" i="0" sz="3600" u="none" cap="none" strike="noStrike">
              <a:solidFill>
                <a:srgbClr val="38AA00"/>
              </a:solidFill>
              <a:latin typeface="Arial"/>
              <a:ea typeface="Arial"/>
              <a:cs typeface="Arial"/>
              <a:sym typeface="Arial"/>
            </a:endParaRPr>
          </a:p>
        </p:txBody>
      </p:sp>
      <p:pic>
        <p:nvPicPr>
          <p:cNvPr id="187" name="Google Shape;187;g1f5331a6543_1_3"/>
          <p:cNvPicPr preferRelativeResize="0"/>
          <p:nvPr/>
        </p:nvPicPr>
        <p:blipFill rotWithShape="1">
          <a:blip r:embed="rId4">
            <a:alphaModFix/>
          </a:blip>
          <a:srcRect b="0" l="0" r="0" t="0"/>
          <a:stretch/>
        </p:blipFill>
        <p:spPr>
          <a:xfrm>
            <a:off x="7389175" y="2057950"/>
            <a:ext cx="3927575" cy="251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4"/>
          <p:cNvSpPr txBox="1"/>
          <p:nvPr/>
        </p:nvSpPr>
        <p:spPr>
          <a:xfrm>
            <a:off x="837049" y="569300"/>
            <a:ext cx="58323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Objetivo general </a:t>
            </a:r>
            <a:endParaRPr b="0" i="0" sz="1400" u="none" cap="none" strike="noStrike">
              <a:solidFill>
                <a:srgbClr val="000000"/>
              </a:solidFill>
              <a:latin typeface="Arial"/>
              <a:ea typeface="Arial"/>
              <a:cs typeface="Arial"/>
              <a:sym typeface="Arial"/>
            </a:endParaRPr>
          </a:p>
        </p:txBody>
      </p:sp>
      <p:sp>
        <p:nvSpPr>
          <p:cNvPr id="193" name="Google Shape;193;p4"/>
          <p:cNvSpPr txBox="1"/>
          <p:nvPr/>
        </p:nvSpPr>
        <p:spPr>
          <a:xfrm>
            <a:off x="9128950" y="4060650"/>
            <a:ext cx="14136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94" name="Google Shape;194;p4"/>
          <p:cNvPicPr preferRelativeResize="0"/>
          <p:nvPr/>
        </p:nvPicPr>
        <p:blipFill rotWithShape="1">
          <a:blip r:embed="rId4">
            <a:alphaModFix/>
          </a:blip>
          <a:srcRect b="0" l="0" r="0" t="0"/>
          <a:stretch/>
        </p:blipFill>
        <p:spPr>
          <a:xfrm>
            <a:off x="6887250" y="1364050"/>
            <a:ext cx="4279724" cy="4279724"/>
          </a:xfrm>
          <a:prstGeom prst="rect">
            <a:avLst/>
          </a:prstGeom>
          <a:noFill/>
          <a:ln>
            <a:noFill/>
          </a:ln>
        </p:spPr>
      </p:pic>
      <p:sp>
        <p:nvSpPr>
          <p:cNvPr id="195" name="Google Shape;195;p4"/>
          <p:cNvSpPr txBox="1"/>
          <p:nvPr/>
        </p:nvSpPr>
        <p:spPr>
          <a:xfrm>
            <a:off x="597325" y="2349501"/>
            <a:ext cx="5832300" cy="230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es-CO" sz="1200" u="none" cap="none" strike="noStrike">
                <a:solidFill>
                  <a:srgbClr val="0D0D0D"/>
                </a:solidFill>
                <a:highlight>
                  <a:srgbClr val="FFFFFF"/>
                </a:highlight>
                <a:latin typeface="Arial"/>
                <a:ea typeface="Arial"/>
                <a:cs typeface="Arial"/>
                <a:sym typeface="Arial"/>
              </a:rPr>
              <a:t>Desarrollar e implementar una funcionalidad de personalización detallada de menús en la plataforma EMEN para un establecimiento específico, asegurando que refleje su identidad única mediante la carga y edición sencilla de imágenes y descripciones de productos. Los propietarios del bar podrán actualizar instantáneamente los precios y la disponibilidad de productos en su menú digital. La plataforma se adaptará a dispositivos móviles, tablets y pantallas de visualización en el bar, y se proporcionará un servicio de soporte técnico dedicado para resolver cualquier incidencia</a:t>
            </a:r>
            <a:endParaRPr b="0" i="0" sz="12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5"/>
          <p:cNvSpPr txBox="1"/>
          <p:nvPr/>
        </p:nvSpPr>
        <p:spPr>
          <a:xfrm>
            <a:off x="882450" y="1731575"/>
            <a:ext cx="5193600" cy="59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00"/>
              <a:buFont typeface="Arial"/>
              <a:buNone/>
            </a:pPr>
            <a:r>
              <a:t/>
            </a:r>
            <a:endParaRPr b="0" i="0" sz="1300" u="none" cap="none" strike="noStrike">
              <a:solidFill>
                <a:srgbClr val="0D0D0D"/>
              </a:solidFill>
              <a:highlight>
                <a:srgbClr val="FFFFFF"/>
              </a:highlight>
              <a:latin typeface="Arial"/>
              <a:ea typeface="Arial"/>
              <a:cs typeface="Arial"/>
              <a:sym typeface="Arial"/>
            </a:endParaRPr>
          </a:p>
          <a:p>
            <a:pPr indent="0" lvl="0" marL="45720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0D0D0D"/>
              </a:solidFill>
              <a:highlight>
                <a:srgbClr val="FFFFFF"/>
              </a:highlight>
              <a:latin typeface="Roboto"/>
              <a:ea typeface="Roboto"/>
              <a:cs typeface="Roboto"/>
              <a:sym typeface="Roboto"/>
            </a:endParaRPr>
          </a:p>
        </p:txBody>
      </p:sp>
      <p:sp>
        <p:nvSpPr>
          <p:cNvPr id="201" name="Google Shape;201;p5"/>
          <p:cNvSpPr txBox="1"/>
          <p:nvPr/>
        </p:nvSpPr>
        <p:spPr>
          <a:xfrm>
            <a:off x="2422725" y="560075"/>
            <a:ext cx="68124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Objetivos específicos</a:t>
            </a:r>
            <a:endParaRPr b="0" i="0" sz="4400" u="none" cap="none" strike="noStrike">
              <a:solidFill>
                <a:srgbClr val="000000"/>
              </a:solidFill>
              <a:latin typeface="Arial"/>
              <a:ea typeface="Arial"/>
              <a:cs typeface="Arial"/>
              <a:sym typeface="Arial"/>
            </a:endParaRPr>
          </a:p>
        </p:txBody>
      </p:sp>
      <p:pic>
        <p:nvPicPr>
          <p:cNvPr id="202" name="Google Shape;202;p5"/>
          <p:cNvPicPr preferRelativeResize="0"/>
          <p:nvPr/>
        </p:nvPicPr>
        <p:blipFill rotWithShape="1">
          <a:blip r:embed="rId4">
            <a:alphaModFix/>
          </a:blip>
          <a:srcRect b="0" l="0" r="0" t="0"/>
          <a:stretch/>
        </p:blipFill>
        <p:spPr>
          <a:xfrm>
            <a:off x="5880500" y="1652475"/>
            <a:ext cx="5554800" cy="3751900"/>
          </a:xfrm>
          <a:prstGeom prst="rect">
            <a:avLst/>
          </a:prstGeom>
          <a:noFill/>
          <a:ln>
            <a:noFill/>
          </a:ln>
        </p:spPr>
      </p:pic>
      <p:sp>
        <p:nvSpPr>
          <p:cNvPr id="203" name="Google Shape;203;p5"/>
          <p:cNvSpPr txBox="1"/>
          <p:nvPr/>
        </p:nvSpPr>
        <p:spPr>
          <a:xfrm>
            <a:off x="615250" y="1878875"/>
            <a:ext cx="4964100" cy="3786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rgbClr val="222222"/>
                </a:solidFill>
                <a:highlight>
                  <a:srgbClr val="FFFFFF"/>
                </a:highlight>
                <a:latin typeface="Arial"/>
                <a:ea typeface="Arial"/>
                <a:cs typeface="Arial"/>
                <a:sym typeface="Arial"/>
              </a:rPr>
              <a:t>* Organizar el menú de forma intuitiva, con opciones de desplazamiento suave y rápida para explorar los elementos del menú.</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rgbClr val="222222"/>
                </a:solidFill>
                <a:highlight>
                  <a:srgbClr val="FFFFFF"/>
                </a:highlight>
                <a:latin typeface="Arial"/>
                <a:ea typeface="Arial"/>
                <a:cs typeface="Arial"/>
                <a:sym typeface="Arial"/>
              </a:rPr>
              <a:t>*  Presentar imágenes de alta calidad de cada elemento del menú para aumentar el atractivo visual.</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rgbClr val="222222"/>
                </a:solidFill>
                <a:highlight>
                  <a:srgbClr val="FFFFFF"/>
                </a:highlight>
                <a:latin typeface="Arial"/>
                <a:ea typeface="Arial"/>
                <a:cs typeface="Arial"/>
                <a:sym typeface="Arial"/>
              </a:rPr>
              <a:t>* Ofrecer descripciones detalladas y atractivas de los platos, incluyendo ingredientes, preparación y presentación.</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rgbClr val="222222"/>
                </a:solidFill>
                <a:highlight>
                  <a:srgbClr val="FFFFFF"/>
                </a:highlight>
                <a:latin typeface="Arial"/>
                <a:ea typeface="Arial"/>
                <a:cs typeface="Arial"/>
                <a:sym typeface="Arial"/>
              </a:rPr>
              <a:t>* Proporcionar información sobre alérgenos e ingredientes potencialmente problemáticos para ayudar a los clientes a tomar decisiones informadas.</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rPr b="0" i="0" lang="es-CO" sz="1300" u="none" cap="none" strike="noStrike">
                <a:solidFill>
                  <a:srgbClr val="222222"/>
                </a:solidFill>
                <a:highlight>
                  <a:srgbClr val="FFFFFF"/>
                </a:highlight>
                <a:latin typeface="Arial"/>
                <a:ea typeface="Arial"/>
                <a:cs typeface="Arial"/>
                <a:sym typeface="Arial"/>
              </a:rPr>
              <a:t>*  Integrar un sistema de búsqueda para que los usuarios puedan encontrar rápidamente elementos específicos en el menú.</a:t>
            </a:r>
            <a:endParaRPr b="0" i="0" sz="1300" u="none" cap="none" strike="noStrike">
              <a:solidFill>
                <a:srgbClr val="222222"/>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300"/>
              <a:buFont typeface="Arial"/>
              <a:buNone/>
            </a:pPr>
            <a:r>
              <a:t/>
            </a:r>
            <a:endParaRPr b="0" i="0" sz="1300" u="none" cap="none" strike="noStrike">
              <a:solidFill>
                <a:srgbClr val="222222"/>
              </a:solidFill>
              <a:highlight>
                <a:srgbClr val="FFFFFF"/>
              </a:highlight>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2c66d943566_0_8"/>
          <p:cNvSpPr txBox="1"/>
          <p:nvPr/>
        </p:nvSpPr>
        <p:spPr>
          <a:xfrm>
            <a:off x="850425" y="1773050"/>
            <a:ext cx="4462800" cy="3729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El proyecto EMEN tiene como objetivo principal la creación de una plataforma que servirá para la visualización digital de menús digitales en bares. Se llevará a cabo una personalización detallada de cada menú, asegurando que refleje la identidad única de cada establecimiento, con énfasis en la inclusión de imágenes atractivas y descripciones completas de los productos. Asimismo, se implementarán funciones avanzadas para garantizar la actualización instantánea de precios, brindando una experiencia ágil y dinámica. La plataforma estará diseñada para ser compatible con dispositivos móviles, tablets y pantallas de visualización en los propios bares.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09" name="Google Shape;209;g2c66d943566_0_8"/>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Delimitaciones y alcance</a:t>
            </a:r>
            <a:endParaRPr b="0" i="0" sz="1400" u="none" cap="none" strike="noStrike">
              <a:solidFill>
                <a:srgbClr val="000000"/>
              </a:solidFill>
              <a:latin typeface="Arial"/>
              <a:ea typeface="Arial"/>
              <a:cs typeface="Arial"/>
              <a:sym typeface="Arial"/>
            </a:endParaRPr>
          </a:p>
        </p:txBody>
      </p:sp>
      <p:pic>
        <p:nvPicPr>
          <p:cNvPr id="210" name="Google Shape;210;g2c66d943566_0_8"/>
          <p:cNvPicPr preferRelativeResize="0"/>
          <p:nvPr/>
        </p:nvPicPr>
        <p:blipFill rotWithShape="1">
          <a:blip r:embed="rId4">
            <a:alphaModFix/>
          </a:blip>
          <a:srcRect b="0" l="0" r="0" t="0"/>
          <a:stretch/>
        </p:blipFill>
        <p:spPr>
          <a:xfrm>
            <a:off x="5845275" y="1482600"/>
            <a:ext cx="5956475" cy="391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4" name="Shape 214"/>
        <p:cNvGrpSpPr/>
        <p:nvPr/>
      </p:nvGrpSpPr>
      <p:grpSpPr>
        <a:xfrm>
          <a:off x="0" y="0"/>
          <a:ext cx="0" cy="0"/>
          <a:chOff x="0" y="0"/>
          <a:chExt cx="0" cy="0"/>
        </a:xfrm>
      </p:grpSpPr>
      <p:sp>
        <p:nvSpPr>
          <p:cNvPr id="215" name="Google Shape;215;p8"/>
          <p:cNvSpPr txBox="1"/>
          <p:nvPr/>
        </p:nvSpPr>
        <p:spPr>
          <a:xfrm>
            <a:off x="705650" y="1935900"/>
            <a:ext cx="6944700" cy="303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En el contexto altamente competitivo de la industria de bares, la creación de un menú digital se erige como una estrategia esencial para ofrecer una experiencia gastronómica distintiva y sobresaliente a los clientes. La combinación de un diseño atractivo con una funcionalidad interactiva se vuelve crucial para destacarse en este entorno altamente disputado. Por lo tanto, la elaboración de un menú digital bien diseñado y altamente interactivo se presenta como un factor determinante para alcanzar el éxito en este sector. Este menú digital debe ser atractivo visualmente, ofrecer una amplia gama de opciones, ser rentable y coherente con la identidad y el enfoque del establecimiento, contribuyendo así a una experiencia del cliente satisfactoria y memorable.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16" name="Google Shape;216;p8"/>
          <p:cNvSpPr txBox="1"/>
          <p:nvPr/>
        </p:nvSpPr>
        <p:spPr>
          <a:xfrm>
            <a:off x="2368600" y="7190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Justificaciòn</a:t>
            </a:r>
            <a:endParaRPr b="0" i="0" sz="1400" u="none" cap="none" strike="noStrike">
              <a:solidFill>
                <a:srgbClr val="000000"/>
              </a:solidFill>
              <a:latin typeface="Arial"/>
              <a:ea typeface="Arial"/>
              <a:cs typeface="Arial"/>
              <a:sym typeface="Arial"/>
            </a:endParaRPr>
          </a:p>
        </p:txBody>
      </p:sp>
      <p:pic>
        <p:nvPicPr>
          <p:cNvPr id="217" name="Google Shape;217;p8"/>
          <p:cNvPicPr preferRelativeResize="0"/>
          <p:nvPr/>
        </p:nvPicPr>
        <p:blipFill rotWithShape="1">
          <a:blip r:embed="rId4">
            <a:alphaModFix/>
          </a:blip>
          <a:srcRect b="0" l="0" r="0" t="0"/>
          <a:stretch/>
        </p:blipFill>
        <p:spPr>
          <a:xfrm>
            <a:off x="8463175" y="1513150"/>
            <a:ext cx="2857500" cy="4286250"/>
          </a:xfrm>
          <a:prstGeom prst="rect">
            <a:avLst/>
          </a:prstGeom>
          <a:noFill/>
          <a:ln>
            <a:noFill/>
          </a:ln>
        </p:spPr>
      </p:pic>
      <p:pic>
        <p:nvPicPr>
          <p:cNvPr id="218" name="Google Shape;218;p8"/>
          <p:cNvPicPr preferRelativeResize="0"/>
          <p:nvPr/>
        </p:nvPicPr>
        <p:blipFill rotWithShape="1">
          <a:blip r:embed="rId5">
            <a:alphaModFix/>
          </a:blip>
          <a:srcRect b="24010" l="23687" r="24172" t="24016"/>
          <a:stretch/>
        </p:blipFill>
        <p:spPr>
          <a:xfrm>
            <a:off x="11316750" y="5856750"/>
            <a:ext cx="830477" cy="820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